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0" r:id="rId5"/>
    <p:sldId id="261" r:id="rId6"/>
    <p:sldId id="257" r:id="rId7"/>
    <p:sldId id="262" r:id="rId8"/>
    <p:sldId id="263" r:id="rId9"/>
    <p:sldId id="264" r:id="rId10"/>
    <p:sldId id="265" r:id="rId11"/>
    <p:sldId id="266" r:id="rId12"/>
    <p:sldId id="267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8" r:id="rId28"/>
    <p:sldId id="289" r:id="rId29"/>
    <p:sldId id="286" r:id="rId30"/>
    <p:sldId id="287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87814" autoAdjust="0"/>
  </p:normalViewPr>
  <p:slideViewPr>
    <p:cSldViewPr>
      <p:cViewPr>
        <p:scale>
          <a:sx n="81" d="100"/>
          <a:sy n="81" d="100"/>
        </p:scale>
        <p:origin x="-1056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40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95CD4-EB43-4B74-B27A-AAAE45888267}" type="datetimeFigureOut">
              <a:rPr lang="en-US" smtClean="0"/>
              <a:pPr/>
              <a:t>1/9/2015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B823C-8103-4C65-9674-2B52B0D682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95CD4-EB43-4B74-B27A-AAAE45888267}" type="datetimeFigureOut">
              <a:rPr lang="en-US" smtClean="0"/>
              <a:pPr/>
              <a:t>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B823C-8103-4C65-9674-2B52B0D682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95CD4-EB43-4B74-B27A-AAAE45888267}" type="datetimeFigureOut">
              <a:rPr lang="en-US" smtClean="0"/>
              <a:pPr/>
              <a:t>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B823C-8103-4C65-9674-2B52B0D682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95CD4-EB43-4B74-B27A-AAAE45888267}" type="datetimeFigureOut">
              <a:rPr lang="en-US" smtClean="0"/>
              <a:pPr/>
              <a:t>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B823C-8103-4C65-9674-2B52B0D682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95CD4-EB43-4B74-B27A-AAAE45888267}" type="datetimeFigureOut">
              <a:rPr lang="en-US" smtClean="0"/>
              <a:pPr/>
              <a:t>1/9/2015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B823C-8103-4C65-9674-2B52B0D682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95CD4-EB43-4B74-B27A-AAAE45888267}" type="datetimeFigureOut">
              <a:rPr lang="en-US" smtClean="0"/>
              <a:pPr/>
              <a:t>1/9/2015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B823C-8103-4C65-9674-2B52B0D682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95CD4-EB43-4B74-B27A-AAAE45888267}" type="datetimeFigureOut">
              <a:rPr lang="en-US" smtClean="0"/>
              <a:pPr/>
              <a:t>1/9/2015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B823C-8103-4C65-9674-2B52B0D682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95CD4-EB43-4B74-B27A-AAAE45888267}" type="datetimeFigureOut">
              <a:rPr lang="en-US" smtClean="0"/>
              <a:pPr/>
              <a:t>1/9/2015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B823C-8103-4C65-9674-2B52B0D682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95CD4-EB43-4B74-B27A-AAAE45888267}" type="datetimeFigureOut">
              <a:rPr lang="en-US" smtClean="0"/>
              <a:pPr/>
              <a:t>1/9/2015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B823C-8103-4C65-9674-2B52B0D682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95CD4-EB43-4B74-B27A-AAAE45888267}" type="datetimeFigureOut">
              <a:rPr lang="en-US" smtClean="0"/>
              <a:pPr/>
              <a:t>1/9/2015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B823C-8103-4C65-9674-2B52B0D682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95CD4-EB43-4B74-B27A-AAAE45888267}" type="datetimeFigureOut">
              <a:rPr lang="en-US" smtClean="0"/>
              <a:pPr/>
              <a:t>1/9/2015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25B823C-8103-4C65-9674-2B52B0D6829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F895CD4-EB43-4B74-B27A-AAAE45888267}" type="datetimeFigureOut">
              <a:rPr lang="en-US" smtClean="0"/>
              <a:pPr/>
              <a:t>1/9/2015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25B823C-8103-4C65-9674-2B52B0D6829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905000" y="4267200"/>
            <a:ext cx="5562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Every point represents a face image in an N-dimensional space (We have shown it in 3D for visualization purpose)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half" idx="2"/>
          </p:nvPr>
        </p:nvSpPr>
        <p:spPr>
          <a:xfrm>
            <a:off x="228600" y="5029200"/>
            <a:ext cx="8763000" cy="1676400"/>
          </a:xfrm>
        </p:spPr>
        <p:txBody>
          <a:bodyPr>
            <a:no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n-US" sz="1600" dirty="0" smtClean="0"/>
              <a:t>The term “face” is common to all these images .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sz="1600" dirty="0" smtClean="0"/>
              <a:t>Therefore, the location of these images in the N-dimensional space follows a certain pattern.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sz="1600" dirty="0" smtClean="0"/>
              <a:t>So, it is possible to find a subspace which is the best possible representation of the pattern such that every element of that space is an approximate representation of a face. 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sz="1600" dirty="0" smtClean="0"/>
              <a:t>This subspace may be called the “Face Space”.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n-US" sz="1600" dirty="0" smtClean="0"/>
              <a:t>In the above representation, the “Face Space”  is represented by the plane (approximately). </a:t>
            </a:r>
            <a:endParaRPr lang="en-US" sz="16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609600"/>
            <a:ext cx="4800600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81588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51164" y="1905000"/>
            <a:ext cx="8077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i="1" u="sng" dirty="0" smtClean="0"/>
              <a:t>HOW DO WE </a:t>
            </a:r>
            <a:r>
              <a:rPr lang="en-US" sz="7200" i="1" u="sng" dirty="0"/>
              <a:t>FIND THE BASIS</a:t>
            </a:r>
            <a:r>
              <a:rPr lang="en-US" sz="7200" i="1" u="sng" dirty="0" smtClean="0"/>
              <a:t>??????</a:t>
            </a:r>
            <a:endParaRPr lang="en-US" sz="7200" i="1" u="sng" dirty="0"/>
          </a:p>
        </p:txBody>
      </p:sp>
    </p:spTree>
    <p:extLst>
      <p:ext uri="{BB962C8B-B14F-4D97-AF65-F5344CB8AC3E}">
        <p14:creationId xmlns:p14="http://schemas.microsoft.com/office/powerpoint/2010/main" val="1183478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1143000"/>
            <a:ext cx="81534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Aim</a:t>
            </a:r>
            <a:r>
              <a:rPr lang="en-US" dirty="0" smtClean="0"/>
              <a:t>: To find the “Face space” or equivalently find its basis.</a:t>
            </a:r>
          </a:p>
          <a:p>
            <a:endParaRPr lang="en-US" b="1" u="sng" dirty="0"/>
          </a:p>
          <a:p>
            <a:r>
              <a:rPr lang="en-US" b="1" u="sng" dirty="0" smtClean="0"/>
              <a:t>What we have?</a:t>
            </a:r>
          </a:p>
          <a:p>
            <a:endParaRPr lang="en-US" b="1" u="sng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Lots of face images.</a:t>
            </a:r>
          </a:p>
          <a:p>
            <a:pPr marL="285750" indent="-285750"/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These images are stored as vectors whose dimensionality is n.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  <a:p>
            <a:r>
              <a:rPr lang="en-US" dirty="0" smtClean="0"/>
              <a:t>We have to find a pattern in the given data and thus find a suitable subspace that fits the data.</a:t>
            </a:r>
          </a:p>
          <a:p>
            <a:r>
              <a:rPr lang="en-US" dirty="0" smtClean="0"/>
              <a:t>In other words, from the n features of the image, we choose the “principle” k features and thus reduce its dimensionality.</a:t>
            </a:r>
          </a:p>
          <a:p>
            <a:endParaRPr lang="en-US" dirty="0"/>
          </a:p>
          <a:p>
            <a:r>
              <a:rPr lang="en-US" dirty="0" smtClean="0"/>
              <a:t>This is done through a statistical procedure called </a:t>
            </a:r>
            <a:r>
              <a:rPr lang="en-US" b="1" dirty="0" smtClean="0"/>
              <a:t>Principle Component Analysis (PCA)</a:t>
            </a:r>
            <a:r>
              <a:rPr lang="en-US" dirty="0" smtClean="0"/>
              <a:t>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74466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460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US" sz="7200" b="1" i="1" u="sng" dirty="0" smtClean="0"/>
              <a:t>PCA</a:t>
            </a:r>
            <a:endParaRPr lang="en-US" sz="7200" b="1" i="1" u="sng" dirty="0"/>
          </a:p>
        </p:txBody>
      </p:sp>
    </p:spTree>
    <p:extLst>
      <p:ext uri="{BB962C8B-B14F-4D97-AF65-F5344CB8AC3E}">
        <p14:creationId xmlns:p14="http://schemas.microsoft.com/office/powerpoint/2010/main" val="2578201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152400"/>
            <a:ext cx="80772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600" b="1" u="sng" dirty="0" smtClean="0"/>
          </a:p>
          <a:p>
            <a:endParaRPr lang="en-US" sz="3600" b="1" u="sng" dirty="0" smtClean="0"/>
          </a:p>
          <a:p>
            <a:pPr algn="ctr"/>
            <a:r>
              <a:rPr lang="en-US" sz="3600" b="1" u="sng" dirty="0" smtClean="0"/>
              <a:t>Introduction</a:t>
            </a:r>
          </a:p>
          <a:p>
            <a:endParaRPr lang="en-US" b="1" u="sng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dirty="0"/>
              <a:t>PCA is a useful statistical technique that has found application </a:t>
            </a:r>
            <a:r>
              <a:rPr lang="en-US" dirty="0" smtClean="0"/>
              <a:t>in fields </a:t>
            </a:r>
            <a:r>
              <a:rPr lang="en-US" dirty="0"/>
              <a:t>such as face recognition and image compression, and is a common technique </a:t>
            </a:r>
            <a:r>
              <a:rPr lang="en-US" dirty="0" smtClean="0"/>
              <a:t>for finding </a:t>
            </a:r>
            <a:r>
              <a:rPr lang="en-US" dirty="0"/>
              <a:t>patterns in data of high dimension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pPr algn="just"/>
            <a:endParaRPr lang="en-US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dirty="0" smtClean="0"/>
              <a:t> It </a:t>
            </a:r>
            <a:r>
              <a:rPr lang="en-US" dirty="0"/>
              <a:t>is a </a:t>
            </a:r>
            <a:r>
              <a:rPr lang="en-US" dirty="0" smtClean="0"/>
              <a:t>way of expressing </a:t>
            </a:r>
            <a:r>
              <a:rPr lang="en-US" dirty="0"/>
              <a:t>the data in such a way as to </a:t>
            </a:r>
            <a:r>
              <a:rPr lang="en-US" dirty="0" smtClean="0"/>
              <a:t>highlight their </a:t>
            </a:r>
            <a:r>
              <a:rPr lang="en-US" dirty="0"/>
              <a:t>similarities and differences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b="1" u="sng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dirty="0" smtClean="0"/>
              <a:t>The other main advantage of PCA is that once you have found these patterns in the data, and you compress the data  </a:t>
            </a:r>
            <a:r>
              <a:rPr lang="en-US" dirty="0" err="1" smtClean="0"/>
              <a:t>ie</a:t>
            </a:r>
            <a:r>
              <a:rPr lang="en-US" dirty="0" smtClean="0"/>
              <a:t>. by reducing the number of dimensions, without loss of much information.          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2589954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4127" y="341807"/>
            <a:ext cx="8153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smtClean="0"/>
              <a:t>Covariance Matrix</a:t>
            </a:r>
            <a:r>
              <a:rPr lang="en-US" sz="3600" dirty="0" smtClean="0"/>
              <a:t>:</a:t>
            </a:r>
          </a:p>
          <a:p>
            <a:endParaRPr lang="en-US" b="1" u="sng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Standard deviation and variance only operate on 1 dimension, so that you </a:t>
            </a:r>
            <a:r>
              <a:rPr lang="en-US" dirty="0" smtClean="0"/>
              <a:t>could only </a:t>
            </a:r>
            <a:r>
              <a:rPr lang="en-US" dirty="0"/>
              <a:t>calculate the standard deviation for each dimension of the data set </a:t>
            </a:r>
            <a:r>
              <a:rPr lang="en-US" i="1" dirty="0" smtClean="0"/>
              <a:t>independently </a:t>
            </a:r>
            <a:r>
              <a:rPr lang="en-US" dirty="0" smtClean="0"/>
              <a:t>of </a:t>
            </a:r>
            <a:r>
              <a:rPr lang="en-US" dirty="0"/>
              <a:t>the other dimensions. However, it is useful to have a similar measure to find out </a:t>
            </a:r>
            <a:r>
              <a:rPr lang="en-US" dirty="0" smtClean="0"/>
              <a:t>how much </a:t>
            </a:r>
            <a:r>
              <a:rPr lang="en-US" dirty="0"/>
              <a:t>the dimensions vary from the mean </a:t>
            </a:r>
            <a:r>
              <a:rPr lang="en-US" i="1" dirty="0"/>
              <a:t>with respect to each other</a:t>
            </a:r>
            <a:r>
              <a:rPr lang="en-US" dirty="0" smtClean="0"/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 Consider the following table:</a:t>
            </a:r>
          </a:p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1204" y="3204129"/>
            <a:ext cx="6101592" cy="2352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2254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04800" y="152400"/>
                <a:ext cx="5688160" cy="66839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285750" indent="-285750">
                  <a:buFont typeface="Arial" pitchFamily="34" charset="0"/>
                  <a:buChar char="•"/>
                </a:pPr>
                <a:r>
                  <a:rPr lang="en-US" dirty="0" smtClean="0"/>
                  <a:t>We represent the given data in matrix form as follows:</a:t>
                </a:r>
              </a:p>
              <a:p>
                <a:r>
                  <a:rPr lang="en-US" dirty="0" smtClean="0"/>
                  <a:t>      A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smtClean="0">
                            <a:latin typeface="Cambria Math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eqArr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90  60  90</m:t>
                            </m:r>
                          </m:e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90  90  30</m:t>
                            </m:r>
                          </m:e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60  60  60</m:t>
                            </m:r>
                          </m:e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60  60  90</m:t>
                            </m:r>
                          </m:e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30  30  30</m:t>
                            </m:r>
                          </m:e>
                        </m:eqArr>
                      </m:e>
                    </m:d>
                  </m:oMath>
                </a14:m>
                <a:endParaRPr lang="en-US" dirty="0" smtClean="0"/>
              </a:p>
              <a:p>
                <a:endParaRPr lang="en-US" dirty="0" smtClean="0"/>
              </a:p>
              <a:p>
                <a:pPr marL="285750" indent="-285750">
                  <a:buFont typeface="Arial" pitchFamily="34" charset="0"/>
                  <a:buChar char="•"/>
                </a:pPr>
                <a:r>
                  <a:rPr lang="en-US" dirty="0" smtClean="0"/>
                  <a:t>We now normalize this matrix by the following formula:</a:t>
                </a:r>
              </a:p>
              <a:p>
                <a:r>
                  <a:rPr lang="en-US" dirty="0" smtClean="0"/>
                  <a:t>     A : = A – 11’A(1/n)</a:t>
                </a:r>
              </a:p>
              <a:p>
                <a:r>
                  <a:rPr lang="en-US" dirty="0" smtClean="0"/>
                  <a:t>     where,</a:t>
                </a:r>
              </a:p>
              <a:p>
                <a:r>
                  <a:rPr lang="en-US" b="1" dirty="0" smtClean="0"/>
                  <a:t>1</a:t>
                </a:r>
                <a:r>
                  <a:rPr lang="en-US" dirty="0"/>
                  <a:t> is an </a:t>
                </a:r>
                <a:r>
                  <a:rPr lang="en-US" i="1" dirty="0"/>
                  <a:t>5</a:t>
                </a:r>
                <a:r>
                  <a:rPr lang="en-US" dirty="0"/>
                  <a:t> </a:t>
                </a:r>
                <a:r>
                  <a:rPr lang="en-US" dirty="0" smtClean="0"/>
                  <a:t>x</a:t>
                </a:r>
                <a:r>
                  <a:rPr lang="en-US" dirty="0"/>
                  <a:t> </a:t>
                </a:r>
                <a:r>
                  <a:rPr lang="en-US" i="1" dirty="0"/>
                  <a:t>1</a:t>
                </a:r>
                <a:r>
                  <a:rPr lang="en-US" dirty="0"/>
                  <a:t> column vector of </a:t>
                </a:r>
                <a:r>
                  <a:rPr lang="en-US" dirty="0" smtClean="0"/>
                  <a:t>ones,</a:t>
                </a:r>
              </a:p>
              <a:p>
                <a:r>
                  <a:rPr lang="en-US" i="1" dirty="0" smtClean="0"/>
                  <a:t>n</a:t>
                </a:r>
                <a:r>
                  <a:rPr lang="en-US" dirty="0"/>
                  <a:t> is the number of rows in </a:t>
                </a:r>
                <a:r>
                  <a:rPr lang="en-US" dirty="0" smtClean="0"/>
                  <a:t>matrix</a:t>
                </a:r>
                <a:r>
                  <a:rPr lang="en-US" dirty="0"/>
                  <a:t> </a:t>
                </a:r>
                <a:r>
                  <a:rPr lang="en-US" b="1" dirty="0" smtClean="0"/>
                  <a:t>A.</a:t>
                </a:r>
              </a:p>
              <a:p>
                <a:pPr marL="285750" indent="-285750">
                  <a:buFont typeface="Arial" pitchFamily="34" charset="0"/>
                  <a:buChar char="•"/>
                </a:pPr>
                <a:endParaRPr lang="en-US" b="1" dirty="0"/>
              </a:p>
              <a:p>
                <a:pPr marL="285750" indent="-285750">
                  <a:buFont typeface="Arial" pitchFamily="34" charset="0"/>
                  <a:buChar char="•"/>
                </a:pPr>
                <a:r>
                  <a:rPr lang="en-US" dirty="0" smtClean="0"/>
                  <a:t>Thus, we have,</a:t>
                </a:r>
              </a:p>
              <a:p>
                <a:r>
                  <a:rPr lang="en-US" dirty="0" smtClean="0"/>
                  <a:t>     A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i="1">
                                <a:latin typeface="Cambria Math"/>
                              </a:rPr>
                            </m:ctrlPr>
                          </m:eqArrPr>
                          <m:e>
                            <m:r>
                              <a:rPr lang="en-US" i="1">
                                <a:latin typeface="Cambria Math"/>
                              </a:rPr>
                              <m:t>90  60  90</m:t>
                            </m:r>
                          </m:e>
                          <m:e>
                            <m:r>
                              <a:rPr lang="en-US" i="1">
                                <a:latin typeface="Cambria Math"/>
                              </a:rPr>
                              <m:t>90  90  30</m:t>
                            </m:r>
                          </m:e>
                          <m:e>
                            <m:r>
                              <a:rPr lang="en-US" i="1">
                                <a:latin typeface="Cambria Math"/>
                              </a:rPr>
                              <m:t>60  60  60</m:t>
                            </m:r>
                          </m:e>
                          <m:e>
                            <m:r>
                              <a:rPr lang="en-US" i="1">
                                <a:latin typeface="Cambria Math"/>
                              </a:rPr>
                              <m:t>60  60  90</m:t>
                            </m:r>
                          </m:e>
                          <m:e>
                            <m:r>
                              <a:rPr lang="en-US" i="1">
                                <a:latin typeface="Cambria Math"/>
                              </a:rPr>
                              <m:t>30  30  30</m:t>
                            </m:r>
                          </m:e>
                        </m:eqArr>
                      </m:e>
                    </m:d>
                  </m:oMath>
                </a14:m>
                <a:r>
                  <a:rPr lang="en-US" dirty="0" smtClean="0"/>
                  <a:t> -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smtClean="0">
                            <a:latin typeface="Cambria Math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eqArr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1  1  1  1  1</m:t>
                            </m:r>
                          </m:e>
                          <m:e>
                            <m:r>
                              <a:rPr lang="en-US" i="1">
                                <a:latin typeface="Cambria Math"/>
                              </a:rPr>
                              <m:t>1  1  1  1  1</m:t>
                            </m:r>
                          </m:e>
                          <m:e>
                            <m:r>
                              <a:rPr lang="en-US" i="1">
                                <a:latin typeface="Cambria Math"/>
                              </a:rPr>
                              <m:t>1  1  1  1  1</m:t>
                            </m:r>
                          </m:e>
                          <m:e>
                            <m:r>
                              <a:rPr lang="en-US" i="1">
                                <a:latin typeface="Cambria Math"/>
                              </a:rPr>
                              <m:t>1  1  1  1  1</m:t>
                            </m:r>
                          </m:e>
                          <m:e>
                            <m:r>
                              <a:rPr lang="en-US" i="1">
                                <a:latin typeface="Cambria Math"/>
                              </a:rPr>
                              <m:t>1  1  1  1  1</m:t>
                            </m:r>
                          </m:e>
                        </m:eqArr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i="1">
                                <a:latin typeface="Cambria Math"/>
                              </a:rPr>
                            </m:ctrlPr>
                          </m:eqArrPr>
                          <m:e>
                            <m:r>
                              <a:rPr lang="en-US" i="1">
                                <a:latin typeface="Cambria Math"/>
                              </a:rPr>
                              <m:t>90  60  90</m:t>
                            </m:r>
                          </m:e>
                          <m:e>
                            <m:r>
                              <a:rPr lang="en-US" i="1">
                                <a:latin typeface="Cambria Math"/>
                              </a:rPr>
                              <m:t>90  90  30</m:t>
                            </m:r>
                          </m:e>
                          <m:e>
                            <m:r>
                              <a:rPr lang="en-US" i="1">
                                <a:latin typeface="Cambria Math"/>
                              </a:rPr>
                              <m:t>60  60  60</m:t>
                            </m:r>
                          </m:e>
                          <m:e>
                            <m:r>
                              <a:rPr lang="en-US" i="1">
                                <a:latin typeface="Cambria Math"/>
                              </a:rPr>
                              <m:t>60  60  90</m:t>
                            </m:r>
                          </m:e>
                          <m:e>
                            <m:r>
                              <a:rPr lang="en-US" i="1">
                                <a:latin typeface="Cambria Math"/>
                              </a:rPr>
                              <m:t>30  30  30</m:t>
                            </m:r>
                          </m:e>
                        </m:eqArr>
                      </m:e>
                    </m:d>
                  </m:oMath>
                </a14:m>
                <a:endParaRPr lang="en-US" dirty="0" smtClean="0"/>
              </a:p>
              <a:p>
                <a:endParaRPr lang="en-US" dirty="0"/>
              </a:p>
              <a:p>
                <a:r>
                  <a:rPr lang="en-US" dirty="0" smtClean="0"/>
                  <a:t>A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i="1">
                                <a:latin typeface="Cambria Math"/>
                              </a:rPr>
                            </m:ctrlPr>
                          </m:eqArrPr>
                          <m:e>
                            <m:r>
                              <a:rPr lang="en-US" i="1">
                                <a:latin typeface="Cambria Math"/>
                              </a:rPr>
                              <m:t>90  60  90</m:t>
                            </m:r>
                          </m:e>
                          <m:e>
                            <m:r>
                              <a:rPr lang="en-US" i="1">
                                <a:latin typeface="Cambria Math"/>
                              </a:rPr>
                              <m:t>90  90  30</m:t>
                            </m:r>
                          </m:e>
                          <m:e>
                            <m:r>
                              <a:rPr lang="en-US" i="1">
                                <a:latin typeface="Cambria Math"/>
                              </a:rPr>
                              <m:t>60  60  60</m:t>
                            </m:r>
                          </m:e>
                          <m:e>
                            <m:r>
                              <a:rPr lang="en-US" i="1">
                                <a:latin typeface="Cambria Math"/>
                              </a:rPr>
                              <m:t>60  60  90</m:t>
                            </m:r>
                          </m:e>
                          <m:e>
                            <m:r>
                              <a:rPr lang="en-US" i="1">
                                <a:latin typeface="Cambria Math"/>
                              </a:rPr>
                              <m:t>30  30  30</m:t>
                            </m:r>
                          </m:e>
                        </m:eqArr>
                      </m:e>
                    </m:d>
                  </m:oMath>
                </a14:m>
                <a:r>
                  <a:rPr lang="en-US" dirty="0" smtClean="0"/>
                  <a:t> -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smtClean="0">
                            <a:latin typeface="Cambria Math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eqArr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66 60 60</m:t>
                            </m:r>
                          </m:e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66 60 60</m:t>
                            </m:r>
                          </m:e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66 60 60</m:t>
                            </m:r>
                          </m:e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66 60 60</m:t>
                            </m:r>
                          </m:e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66 60 60</m:t>
                            </m:r>
                          </m:e>
                        </m:eqArr>
                      </m:e>
                    </m:d>
                  </m:oMath>
                </a14:m>
                <a:r>
                  <a:rPr lang="en-US" dirty="0" smtClean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4 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30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24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30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−30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−6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−6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30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−36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−30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−30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152400"/>
                <a:ext cx="5688160" cy="6683946"/>
              </a:xfrm>
              <a:prstGeom prst="rect">
                <a:avLst/>
              </a:prstGeom>
              <a:blipFill rotWithShape="1">
                <a:blip r:embed="rId2"/>
                <a:stretch>
                  <a:fillRect l="-857" t="-456" r="-9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56718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04800" y="316468"/>
                <a:ext cx="8229600" cy="43203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This is the normalized value of A (normalized data).</a:t>
                </a:r>
              </a:p>
              <a:p>
                <a:pPr marL="285750" indent="-285750">
                  <a:buFont typeface="Arial" pitchFamily="34" charset="0"/>
                  <a:buChar char="•"/>
                </a:pPr>
                <a:r>
                  <a:rPr lang="en-US" dirty="0" smtClean="0"/>
                  <a:t>Finally, we compute the covariance matrix C as:</a:t>
                </a:r>
              </a:p>
              <a:p>
                <a:r>
                  <a:rPr lang="en-US" b="1" dirty="0" smtClean="0"/>
                  <a:t>C = A</a:t>
                </a:r>
                <a:r>
                  <a:rPr lang="en-US" b="1" baseline="30000" dirty="0" smtClean="0"/>
                  <a:t>T</a:t>
                </a:r>
                <a:r>
                  <a:rPr lang="en-US" b="1" dirty="0" smtClean="0"/>
                  <a:t>A      </a:t>
                </a:r>
                <a:r>
                  <a:rPr lang="en-US" dirty="0" smtClean="0"/>
                  <a:t>………(Important!!)</a:t>
                </a:r>
              </a:p>
              <a:p>
                <a:r>
                  <a:rPr lang="en-US" dirty="0" smtClean="0"/>
                  <a:t>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5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24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−6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−6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−36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30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−30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30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−30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30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−30</m:t>
                              </m:r>
                            </m:e>
                          </m:mr>
                        </m:m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4 </m:t>
                              </m:r>
                            </m:e>
                            <m:e>
                              <m:r>
                                <a:rPr lang="en-US" i="1"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i="1">
                                  <a:latin typeface="Cambria Math"/>
                                </a:rPr>
                                <m:t>30</m:t>
                              </m:r>
                            </m:e>
                          </m:mr>
                          <m:mr>
                            <m:e>
                              <m:r>
                                <a:rPr lang="en-US" i="1">
                                  <a:latin typeface="Cambria Math"/>
                                </a:rPr>
                                <m:t>24</m:t>
                              </m:r>
                            </m:e>
                            <m:e>
                              <m:r>
                                <a:rPr lang="en-US" i="1">
                                  <a:latin typeface="Cambria Math"/>
                                </a:rPr>
                                <m:t>30</m:t>
                              </m:r>
                            </m:e>
                            <m:e>
                              <m:r>
                                <a:rPr lang="en-US" i="1">
                                  <a:latin typeface="Cambria Math"/>
                                </a:rPr>
                                <m:t>−30</m:t>
                              </m:r>
                            </m:e>
                          </m:mr>
                          <m:mr>
                            <m:e>
                              <m:r>
                                <a:rPr lang="en-US" i="1">
                                  <a:latin typeface="Cambria Math"/>
                                </a:rPr>
                                <m:t>−6</m:t>
                              </m:r>
                            </m:e>
                            <m:e>
                              <m:r>
                                <a:rPr lang="en-US" i="1"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i="1">
                                  <a:latin typeface="Cambria Math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i="1">
                                  <a:latin typeface="Cambria Math"/>
                                </a:rPr>
                                <m:t>−6</m:t>
                              </m:r>
                            </m:e>
                            <m:e>
                              <m:r>
                                <a:rPr lang="en-US" i="1"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i="1">
                                  <a:latin typeface="Cambria Math"/>
                                </a:rPr>
                                <m:t>30</m:t>
                              </m:r>
                            </m:e>
                          </m:mr>
                          <m:mr>
                            <m:e>
                              <m:r>
                                <a:rPr lang="en-US" i="1">
                                  <a:latin typeface="Cambria Math"/>
                                </a:rPr>
                                <m:t>−36</m:t>
                              </m:r>
                            </m:e>
                            <m:e>
                              <m:r>
                                <a:rPr lang="en-US" i="1">
                                  <a:latin typeface="Cambria Math"/>
                                </a:rPr>
                                <m:t>−30</m:t>
                              </m:r>
                            </m:e>
                            <m:e>
                              <m:r>
                                <a:rPr lang="en-US" i="1">
                                  <a:latin typeface="Cambria Math"/>
                                </a:rPr>
                                <m:t>−30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 smtClean="0"/>
              </a:p>
              <a:p>
                <a:endParaRPr lang="en-US" dirty="0" smtClean="0"/>
              </a:p>
              <a:p>
                <a:r>
                  <a:rPr lang="en-US" dirty="0" smtClean="0"/>
                  <a:t>       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520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1800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900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1800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1800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900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3600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 smtClean="0"/>
              </a:p>
              <a:p>
                <a:endParaRPr lang="en-US" dirty="0"/>
              </a:p>
              <a:p>
                <a:pPr marL="285750" indent="-285750">
                  <a:buFont typeface="Arial" pitchFamily="34" charset="0"/>
                  <a:buChar char="•"/>
                </a:pPr>
                <a:r>
                  <a:rPr lang="en-US" dirty="0" smtClean="0"/>
                  <a:t>This is our final Covariance matrix. </a:t>
                </a:r>
              </a:p>
              <a:p>
                <a:pPr marL="285750" indent="-285750">
                  <a:buFont typeface="Arial" pitchFamily="34" charset="0"/>
                  <a:buChar char="•"/>
                </a:pPr>
                <a:endParaRPr lang="en-US" dirty="0"/>
              </a:p>
              <a:p>
                <a:pPr marL="285750" indent="-285750">
                  <a:buFont typeface="Arial" pitchFamily="34" charset="0"/>
                  <a:buChar char="•"/>
                </a:pPr>
                <a:r>
                  <a:rPr lang="en-US" dirty="0" smtClean="0"/>
                  <a:t>We rewrite this matrix in Table form to see what it implies.</a:t>
                </a:r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316468"/>
                <a:ext cx="8229600" cy="4320350"/>
              </a:xfrm>
              <a:prstGeom prst="rect">
                <a:avLst/>
              </a:prstGeom>
              <a:blipFill rotWithShape="1">
                <a:blip r:embed="rId2"/>
                <a:stretch>
                  <a:fillRect l="-593" t="-705" b="-12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98741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0743378"/>
              </p:ext>
            </p:extLst>
          </p:nvPr>
        </p:nvGraphicFramePr>
        <p:xfrm>
          <a:off x="1752600" y="914400"/>
          <a:ext cx="5223164" cy="297180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170709"/>
                <a:gridCol w="1260764"/>
                <a:gridCol w="1288472"/>
                <a:gridCol w="1503219"/>
              </a:tblGrid>
              <a:tr h="78785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err="1" smtClean="0"/>
                        <a:t>Maths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English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Science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7981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err="1" smtClean="0"/>
                        <a:t>Maths</a:t>
                      </a:r>
                      <a:endParaRPr lang="en-US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sz="1800" dirty="0" smtClean="0">
                          <a:solidFill>
                            <a:schemeClr val="accent6"/>
                          </a:solidFill>
                        </a:rPr>
                        <a:t>2520</a:t>
                      </a:r>
                      <a:endParaRPr lang="en-US" sz="1800" dirty="0">
                        <a:solidFill>
                          <a:schemeClr val="accent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1800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900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7981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English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1800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1800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7981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Science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900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3600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8600" y="3962400"/>
            <a:ext cx="8686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Shown in </a:t>
            </a:r>
            <a:r>
              <a:rPr lang="en-US" dirty="0" smtClean="0"/>
              <a:t>orange </a:t>
            </a:r>
            <a:r>
              <a:rPr lang="en-US" dirty="0"/>
              <a:t>along the diagonal, we see the variance of scores for each </a:t>
            </a:r>
            <a:r>
              <a:rPr lang="en-US" dirty="0" smtClean="0"/>
              <a:t>test.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The covariance between math and English is positive </a:t>
            </a:r>
            <a:r>
              <a:rPr lang="en-US" dirty="0" smtClean="0"/>
              <a:t>(1800), </a:t>
            </a:r>
            <a:r>
              <a:rPr lang="en-US" dirty="0"/>
              <a:t>and the </a:t>
            </a:r>
            <a:r>
              <a:rPr lang="en-US" dirty="0" smtClean="0"/>
              <a:t>covariance</a:t>
            </a:r>
            <a:r>
              <a:rPr lang="en-US" dirty="0"/>
              <a:t> </a:t>
            </a:r>
            <a:r>
              <a:rPr lang="en-US" dirty="0" smtClean="0"/>
              <a:t>between math and science is positive (900). This means that as scores on math go up, scores on science </a:t>
            </a:r>
            <a:r>
              <a:rPr lang="en-US" dirty="0"/>
              <a:t>and </a:t>
            </a:r>
            <a:r>
              <a:rPr lang="en-US" dirty="0" err="1"/>
              <a:t>english</a:t>
            </a:r>
            <a:r>
              <a:rPr lang="en-US" dirty="0"/>
              <a:t> also tend to go up. </a:t>
            </a: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The covariance between English and </a:t>
            </a:r>
            <a:r>
              <a:rPr lang="en-US" dirty="0" smtClean="0"/>
              <a:t>science, </a:t>
            </a:r>
            <a:r>
              <a:rPr lang="en-US" dirty="0"/>
              <a:t>however, is </a:t>
            </a:r>
            <a:r>
              <a:rPr lang="en-US" dirty="0" smtClean="0"/>
              <a:t>zero. </a:t>
            </a:r>
            <a:r>
              <a:rPr lang="en-US" dirty="0"/>
              <a:t>This means there tends to be no predictable relationship between the movement of English and </a:t>
            </a:r>
            <a:r>
              <a:rPr lang="en-US" dirty="0" smtClean="0"/>
              <a:t>science scores.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If the covariance between any tests had been negative</a:t>
            </a:r>
            <a:r>
              <a:rPr lang="en-US" dirty="0" smtClean="0"/>
              <a:t>, </a:t>
            </a:r>
            <a:r>
              <a:rPr lang="en-US" dirty="0"/>
              <a:t> it would have meant that the test scores on those tests tend to move in opposite directions.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 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9101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u="sng" dirty="0" smtClean="0"/>
              <a:t>Eigenvectors and Eigenvalues:</a:t>
            </a:r>
            <a:endParaRPr lang="en-US" sz="3200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371600"/>
                <a:ext cx="8229600" cy="4525963"/>
              </a:xfrm>
            </p:spPr>
            <p:txBody>
              <a:bodyPr>
                <a:normAutofit fontScale="92500" lnSpcReduction="20000"/>
              </a:bodyPr>
              <a:lstStyle/>
              <a:p>
                <a:endParaRPr lang="en-US" sz="1800" dirty="0" smtClean="0"/>
              </a:p>
              <a:p>
                <a:endParaRPr lang="en-US" sz="1800" dirty="0"/>
              </a:p>
              <a:p>
                <a:r>
                  <a:rPr lang="en-US" sz="1800" dirty="0" smtClean="0"/>
                  <a:t>Consider the following matrix  operation: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800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800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1800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1800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1800" b="0" i="1" smtClean="0">
                                  <a:latin typeface="Cambria Math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sz="1800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800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1800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1800" dirty="0" smtClean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800" i="1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800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800" b="0" i="1" smtClean="0">
                                  <a:latin typeface="Cambria Math"/>
                                </a:rPr>
                                <m:t>1</m:t>
                              </m:r>
                              <m:r>
                                <a:rPr lang="en-US" sz="1800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1800" b="0" i="1" smtClean="0">
                                  <a:latin typeface="Cambria Math"/>
                                </a:rPr>
                                <m:t>8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1800" dirty="0" smtClean="0"/>
                  <a:t> = 4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800" i="1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800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800" i="1">
                                  <a:latin typeface="Cambria Math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1800" i="1">
                                  <a:latin typeface="Cambria Math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  <m:r>
                      <a:rPr lang="en-US" sz="1800" b="0" i="0" smtClean="0">
                        <a:latin typeface="Cambria Math"/>
                      </a:rPr>
                      <m:t> ;</m:t>
                    </m:r>
                  </m:oMath>
                </a14:m>
                <a:endParaRPr lang="en-US" sz="1800" b="0" dirty="0" smtClean="0"/>
              </a:p>
              <a:p>
                <a:pPr marL="0" indent="0">
                  <a:buNone/>
                </a:pPr>
                <a:endParaRPr lang="en-US" sz="1800" b="0" dirty="0" smtClean="0"/>
              </a:p>
              <a:p>
                <a:r>
                  <a:rPr lang="en-US" sz="1800" dirty="0" smtClean="0"/>
                  <a:t>Here we see that a </a:t>
                </a:r>
                <a:r>
                  <a:rPr lang="en-US" sz="1800" b="1" dirty="0" smtClean="0"/>
                  <a:t>square</a:t>
                </a:r>
                <a:r>
                  <a:rPr lang="en-US" sz="1800" dirty="0" smtClean="0"/>
                  <a:t> matrix when multiplied by a vector gives an integer multiple of the vector itself. This </a:t>
                </a:r>
                <a:r>
                  <a:rPr lang="en-US" sz="1800" b="1" dirty="0"/>
                  <a:t>square </a:t>
                </a:r>
                <a:r>
                  <a:rPr lang="en-US" sz="1800" dirty="0" smtClean="0"/>
                  <a:t>matrix is then said to be having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800" i="1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1800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800" i="1">
                                  <a:latin typeface="Cambria Math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sz="1800" i="1">
                                  <a:latin typeface="Cambria Math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1800" dirty="0" smtClean="0"/>
                  <a:t> as one of its </a:t>
                </a:r>
                <a:r>
                  <a:rPr lang="en-US" sz="1800" b="1" dirty="0" smtClean="0"/>
                  <a:t>eigenvectors </a:t>
                </a:r>
                <a:r>
                  <a:rPr lang="en-US" sz="1800" dirty="0" smtClean="0"/>
                  <a:t>and the amount by which the eigenvector is scaled up is called its </a:t>
                </a:r>
                <a:r>
                  <a:rPr lang="en-US" sz="1800" b="1" dirty="0" smtClean="0"/>
                  <a:t>eigenvalue.</a:t>
                </a:r>
              </a:p>
              <a:p>
                <a:r>
                  <a:rPr lang="en-US" sz="1800" dirty="0" smtClean="0"/>
                  <a:t>In general, if a square matrix </a:t>
                </a:r>
                <a:r>
                  <a:rPr lang="en-US" sz="1800" b="1" dirty="0" smtClean="0"/>
                  <a:t>A </a:t>
                </a:r>
                <a:r>
                  <a:rPr lang="en-US" sz="1800" dirty="0" smtClean="0"/>
                  <a:t>has an eigenvector </a:t>
                </a:r>
                <a:r>
                  <a:rPr lang="en-US" sz="1800" b="1" dirty="0" smtClean="0"/>
                  <a:t>x</a:t>
                </a:r>
                <a:r>
                  <a:rPr lang="en-US" sz="1800" dirty="0" smtClean="0"/>
                  <a:t>, then,</a:t>
                </a:r>
              </a:p>
              <a:p>
                <a:pPr marL="0" indent="0">
                  <a:buNone/>
                </a:pPr>
                <a:r>
                  <a:rPr lang="en-US" sz="1800" b="1" dirty="0" smtClean="0"/>
                  <a:t>       Ax = </a:t>
                </a:r>
                <a:r>
                  <a:rPr lang="en-US" sz="1800" b="1" dirty="0" err="1" smtClean="0"/>
                  <a:t>kx</a:t>
                </a:r>
                <a:endParaRPr lang="en-US" sz="1800" b="1" dirty="0" smtClean="0"/>
              </a:p>
              <a:p>
                <a:pPr marL="0" indent="0">
                  <a:buNone/>
                </a:pPr>
                <a:r>
                  <a:rPr lang="en-US" sz="1800" dirty="0" smtClean="0"/>
                  <a:t>Here, k is the eigenvalue  the eigenvector.</a:t>
                </a:r>
              </a:p>
              <a:p>
                <a:r>
                  <a:rPr lang="en-US" sz="1800" dirty="0" smtClean="0"/>
                  <a:t>Eigenvectors </a:t>
                </a:r>
                <a:r>
                  <a:rPr lang="en-US" sz="1800" dirty="0"/>
                  <a:t>can only be found for </a:t>
                </a:r>
                <a:r>
                  <a:rPr lang="en-US" sz="1800" b="1" dirty="0"/>
                  <a:t>square</a:t>
                </a:r>
                <a:r>
                  <a:rPr lang="en-US" sz="1800" dirty="0"/>
                  <a:t>matrices</a:t>
                </a:r>
                <a:r>
                  <a:rPr lang="en-US" sz="1800" dirty="0" smtClean="0"/>
                  <a:t>.</a:t>
                </a:r>
              </a:p>
              <a:p>
                <a:r>
                  <a:rPr lang="en-US" sz="1800" dirty="0"/>
                  <a:t>N</a:t>
                </a:r>
                <a:r>
                  <a:rPr lang="en-US" sz="1800" dirty="0" smtClean="0"/>
                  <a:t>ot </a:t>
                </a:r>
                <a:r>
                  <a:rPr lang="en-US" sz="1800" dirty="0"/>
                  <a:t>every square </a:t>
                </a:r>
                <a:r>
                  <a:rPr lang="en-US" sz="1800" dirty="0" smtClean="0"/>
                  <a:t>matrix has eigenvectors. Given an n by n matrix has eigenvectors,</a:t>
                </a:r>
              </a:p>
              <a:p>
                <a:pPr marL="0" indent="0">
                  <a:buNone/>
                </a:pPr>
                <a:r>
                  <a:rPr lang="en-US" sz="1800" dirty="0" smtClean="0"/>
                  <a:t>      there are n of them.</a:t>
                </a:r>
              </a:p>
              <a:p>
                <a:r>
                  <a:rPr lang="en-US" sz="1800" dirty="0" smtClean="0"/>
                  <a:t>All eigenvectors of a square matrix are orthogonal.</a:t>
                </a:r>
              </a:p>
              <a:p>
                <a:endParaRPr lang="en-US" sz="1800" b="1" dirty="0" smtClean="0"/>
              </a:p>
              <a:p>
                <a:endParaRPr lang="en-US" sz="1800" b="1" dirty="0" smtClean="0"/>
              </a:p>
              <a:p>
                <a:pPr marL="0" indent="0">
                  <a:buNone/>
                </a:pPr>
                <a:endParaRPr lang="en-US" sz="1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371600"/>
                <a:ext cx="8229600" cy="4525963"/>
              </a:xfrm>
              <a:blipFill rotWithShape="1">
                <a:blip r:embed="rId2"/>
                <a:stretch>
                  <a:fillRect l="-444" t="-1348" b="-150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29465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780288"/>
          </a:xfrm>
        </p:spPr>
        <p:txBody>
          <a:bodyPr>
            <a:normAutofit/>
          </a:bodyPr>
          <a:lstStyle/>
          <a:p>
            <a:pPr algn="l"/>
            <a:r>
              <a:rPr lang="en-US" sz="3200" u="sng" dirty="0" smtClean="0"/>
              <a:t>PCA in action</a:t>
            </a:r>
            <a:r>
              <a:rPr lang="en-US" sz="3200" dirty="0" smtClean="0"/>
              <a:t> (Finally!!!!) :</a:t>
            </a:r>
            <a:endParaRPr lang="en-US" sz="32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i="1" u="sng" dirty="0" smtClean="0"/>
              <a:t>Step 1</a:t>
            </a:r>
            <a:r>
              <a:rPr lang="en-US" sz="1800" dirty="0" smtClean="0"/>
              <a:t>: Get the face data.</a:t>
            </a:r>
            <a:endParaRPr lang="en-US" sz="1800" dirty="0"/>
          </a:p>
          <a:p>
            <a:r>
              <a:rPr lang="en-US" sz="1800" dirty="0" smtClean="0"/>
              <a:t>We will be using the ORL face dataset.</a:t>
            </a:r>
          </a:p>
          <a:p>
            <a:pPr marL="0" indent="0">
              <a:buNone/>
            </a:pPr>
            <a:endParaRPr lang="en-US" sz="1800" dirty="0" smtClean="0"/>
          </a:p>
          <a:p>
            <a:r>
              <a:rPr lang="en-US" sz="1800" dirty="0" smtClean="0"/>
              <a:t>It consists of a total of 400 images of 40 subjects, 10 images of each subject with some variations in the facial expressions.</a:t>
            </a:r>
          </a:p>
          <a:p>
            <a:pPr marL="0" indent="0">
              <a:buNone/>
            </a:pPr>
            <a:endParaRPr lang="en-US" sz="1800" dirty="0" smtClean="0"/>
          </a:p>
          <a:p>
            <a:r>
              <a:rPr lang="en-US" sz="1800" dirty="0" smtClean="0"/>
              <a:t>Each image will be a 50 by 50 matrix. We unroll this matrix to get a 2500 dimensional feature vector. </a:t>
            </a:r>
          </a:p>
          <a:p>
            <a:pPr marL="0" indent="0">
              <a:buNone/>
            </a:pPr>
            <a:endParaRPr lang="en-US" sz="1800" dirty="0" smtClean="0"/>
          </a:p>
          <a:p>
            <a:r>
              <a:rPr lang="en-US" sz="1800" dirty="0" smtClean="0"/>
              <a:t>We use 6 images of each subject as our training set. Thus we get a total of 240 images in our training set.</a:t>
            </a:r>
          </a:p>
          <a:p>
            <a:pPr marL="0" indent="0">
              <a:buNone/>
            </a:pPr>
            <a:endParaRPr lang="en-US" sz="1800" dirty="0" smtClean="0"/>
          </a:p>
          <a:p>
            <a:r>
              <a:rPr lang="en-US" sz="1800" dirty="0" smtClean="0"/>
              <a:t>We represent our training set in the form of a 240 by 2500 matrix.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431881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533400" y="1600200"/>
            <a:ext cx="83820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Before going any further, we take a bit of a diversion and review a bit of Linear Algebra.(Don’t worry !!!!!! Just some basics)</a:t>
            </a:r>
            <a:br>
              <a:rPr lang="en-US" sz="4000" dirty="0" smtClean="0"/>
            </a:br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2530193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33400" y="381000"/>
                <a:ext cx="8153400" cy="29631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A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8"/>
                                  <m:mcJc m:val="center"/>
                                </m:mcPr>
                              </m:mc>
                            </m:mcs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baseline="-25000" smtClean="0">
                                  <a:latin typeface="Cambria Math"/>
                                </a:rPr>
                                <m:t>11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baseline="-25000" smtClean="0">
                                  <a:latin typeface="Cambria Math"/>
                                </a:rPr>
                                <m:t>12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baseline="-25000" smtClean="0">
                                  <a:latin typeface="Cambria Math"/>
                                </a:rPr>
                                <m:t>13</m:t>
                              </m:r>
                            </m:e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i="1" baseline="-25000">
                                  <a:latin typeface="Cambria Math"/>
                                </a:rPr>
                                <m:t>14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.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.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.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baseline="-25000" smtClean="0">
                                  <a:latin typeface="Cambria Math"/>
                                </a:rPr>
                                <m:t>12500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baseline="-25000" smtClean="0">
                                  <a:latin typeface="Cambria Math"/>
                                </a:rPr>
                                <m:t>21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baseline="-25000" smtClean="0">
                                  <a:latin typeface="Cambria Math"/>
                                </a:rPr>
                                <m:t>22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baseline="-25000" smtClean="0">
                                  <a:latin typeface="Cambria Math"/>
                                </a:rPr>
                                <m:t>23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baseline="-25000" smtClean="0">
                                  <a:latin typeface="Cambria Math"/>
                                </a:rPr>
                                <m:t>24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.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.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.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baseline="-25000" smtClean="0">
                                  <a:latin typeface="Cambria Math"/>
                                </a:rPr>
                                <m:t>22500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baseline="-25000" smtClean="0">
                                  <a:latin typeface="Cambria Math"/>
                                </a:rPr>
                                <m:t>31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baseline="-25000" smtClean="0">
                                  <a:latin typeface="Cambria Math"/>
                                </a:rPr>
                                <m:t>32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baseline="-25000" smtClean="0">
                                  <a:latin typeface="Cambria Math"/>
                                </a:rPr>
                                <m:t>33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baseline="-25000" smtClean="0">
                                  <a:latin typeface="Cambria Math"/>
                                </a:rPr>
                                <m:t>34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.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.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.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baseline="-25000" smtClean="0">
                                  <a:latin typeface="Cambria Math"/>
                                </a:rPr>
                                <m:t>32500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baseline="-25000" smtClean="0">
                                  <a:latin typeface="Cambria Math"/>
                                </a:rPr>
                                <m:t>41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baseline="-25000" smtClean="0">
                                  <a:latin typeface="Cambria Math"/>
                                </a:rPr>
                                <m:t>42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baseline="-25000" smtClean="0">
                                  <a:latin typeface="Cambria Math"/>
                                </a:rPr>
                                <m:t>43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baseline="-25000" smtClean="0">
                                  <a:latin typeface="Cambria Math"/>
                                </a:rPr>
                                <m:t>44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.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.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.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baseline="-25000" smtClean="0">
                                  <a:latin typeface="Cambria Math"/>
                                </a:rPr>
                                <m:t>42500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.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.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.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.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.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.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.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.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.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.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.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.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.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.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.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.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.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.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.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.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.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.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.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.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baseline="-25000" smtClean="0">
                                  <a:latin typeface="Cambria Math"/>
                                </a:rPr>
                                <m:t>2401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baseline="-25000" smtClean="0">
                                  <a:latin typeface="Cambria Math"/>
                                </a:rPr>
                                <m:t>2402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baseline="-25000" smtClean="0">
                                  <a:latin typeface="Cambria Math"/>
                                </a:rPr>
                                <m:t>2403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baseline="-25000" smtClean="0">
                                  <a:latin typeface="Cambria Math"/>
                                </a:rPr>
                                <m:t>2404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.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.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.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baseline="-25000" smtClean="0">
                                  <a:latin typeface="Cambria Math"/>
                                </a:rPr>
                                <m:t>2402500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 smtClean="0"/>
              </a:p>
              <a:p>
                <a:endParaRPr lang="en-US" dirty="0"/>
              </a:p>
              <a:p>
                <a:r>
                  <a:rPr lang="en-US" dirty="0" smtClean="0"/>
                  <a:t>This can be represented as a table as:</a:t>
                </a:r>
              </a:p>
              <a:p>
                <a:endParaRPr lang="en-US" dirty="0" smtClean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381000"/>
                <a:ext cx="8153400" cy="2963119"/>
              </a:xfrm>
              <a:prstGeom prst="rect">
                <a:avLst/>
              </a:prstGeom>
              <a:blipFill rotWithShape="1">
                <a:blip r:embed="rId2"/>
                <a:stretch>
                  <a:fillRect l="-673" b="-20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3429000" y="3057304"/>
            <a:ext cx="39785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FEATURES</a:t>
            </a:r>
            <a:endParaRPr lang="en-US" i="1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4724400" y="3241970"/>
            <a:ext cx="99359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04800" y="4343400"/>
            <a:ext cx="932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IMAGES</a:t>
            </a:r>
            <a:endParaRPr lang="en-US" i="1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771081" y="4712732"/>
            <a:ext cx="0" cy="8498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9654" y="3516923"/>
            <a:ext cx="6095497" cy="3529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8292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97165" y="348734"/>
                <a:ext cx="8061035" cy="28180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i="1" u="sng" dirty="0" smtClean="0"/>
                  <a:t>Step 2</a:t>
                </a:r>
                <a:r>
                  <a:rPr lang="en-US" dirty="0" smtClean="0"/>
                  <a:t>: Find the “average Face” feature vector and perform normalization.</a:t>
                </a:r>
              </a:p>
              <a:p>
                <a:pPr marL="285750" indent="-285750">
                  <a:buFont typeface="Arial" pitchFamily="34" charset="0"/>
                  <a:buChar char="•"/>
                </a:pPr>
                <a:r>
                  <a:rPr lang="en-US" dirty="0" smtClean="0"/>
                  <a:t>We need to find the average of the features x</a:t>
                </a:r>
                <a:r>
                  <a:rPr lang="en-US" baseline="-25000" dirty="0" smtClean="0"/>
                  <a:t>1</a:t>
                </a:r>
                <a:r>
                  <a:rPr lang="en-US" dirty="0" smtClean="0"/>
                  <a:t>, x</a:t>
                </a:r>
                <a:r>
                  <a:rPr lang="en-US" baseline="-25000" dirty="0" smtClean="0"/>
                  <a:t>2</a:t>
                </a:r>
                <a:r>
                  <a:rPr lang="en-US" dirty="0" smtClean="0"/>
                  <a:t>, x</a:t>
                </a:r>
                <a:r>
                  <a:rPr lang="en-US" baseline="-25000" dirty="0" smtClean="0"/>
                  <a:t>3</a:t>
                </a:r>
                <a:r>
                  <a:rPr lang="en-US" dirty="0" smtClean="0"/>
                  <a:t>, ….. ,x</a:t>
                </a:r>
                <a:r>
                  <a:rPr lang="en-US" baseline="-25000" dirty="0" smtClean="0"/>
                  <a:t>2500</a:t>
                </a:r>
                <a:r>
                  <a:rPr lang="en-US" dirty="0" smtClean="0"/>
                  <a:t>as:</a:t>
                </a:r>
              </a:p>
              <a:p>
                <a:endParaRPr lang="en-US" dirty="0" smtClean="0"/>
              </a:p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∅</m:t>
                    </m:r>
                    <m:r>
                      <a:rPr lang="en-US" b="0" i="1" baseline="-25000" smtClean="0">
                        <a:latin typeface="Cambria Math"/>
                        <a:ea typeface="Cambria Math"/>
                      </a:rPr>
                      <m:t>𝑖</m:t>
                    </m:r>
                  </m:oMath>
                </a14:m>
                <a:r>
                  <a:rPr lang="en-US" dirty="0" smtClean="0"/>
                  <a:t> = (1/240)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/>
                          </a:rPr>
                          <m:t>𝑗</m:t>
                        </m:r>
                        <m:r>
                          <a:rPr lang="en-US" b="0" i="1" smtClean="0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240</m:t>
                        </m:r>
                      </m:sup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baseline="-25000" smtClean="0">
                            <a:latin typeface="Cambria Math"/>
                          </a:rPr>
                          <m:t>𝑗𝑖</m:t>
                        </m:r>
                      </m:e>
                    </m:nary>
                  </m:oMath>
                </a14:m>
                <a:endParaRPr lang="en-US" dirty="0" smtClean="0"/>
              </a:p>
              <a:p>
                <a:endParaRPr lang="en-US" baseline="-25000" dirty="0"/>
              </a:p>
              <a:p>
                <a:pPr marL="285750" indent="-285750">
                  <a:buFont typeface="Arial" pitchFamily="34" charset="0"/>
                  <a:buChar char="•"/>
                </a:pPr>
                <a:r>
                  <a:rPr lang="en-US" dirty="0" smtClean="0"/>
                  <a:t>Therefore, the average face feature vector is: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i="1" smtClean="0">
                          <a:latin typeface="Cambria Math"/>
                        </a:rPr>
                        <m:t>Ψ</m:t>
                      </m:r>
                      <m:r>
                        <a:rPr lang="en-US" b="0" i="1" smtClean="0">
                          <a:latin typeface="Cambria Math"/>
                        </a:rPr>
                        <m:t>= 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8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∅</m:t>
                                </m:r>
                                <m:r>
                                  <a:rPr lang="en-US" b="0" i="1" baseline="-25000" smtClean="0">
                                    <a:latin typeface="Cambria Math"/>
                                    <a:ea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∅</m:t>
                                </m:r>
                                <m:r>
                                  <a:rPr lang="en-US" b="0" i="1" baseline="-25000" smtClean="0">
                                    <a:latin typeface="Cambria Math"/>
                                    <a:ea typeface="Cambria Math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∅</m:t>
                                </m:r>
                                <m:r>
                                  <a:rPr lang="en-US" b="0" i="1" baseline="-25000" smtClean="0">
                                    <a:latin typeface="Cambria Math"/>
                                    <a:ea typeface="Cambria Math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∅</m:t>
                                </m:r>
                                <m:r>
                                  <a:rPr lang="en-US" b="0" i="1" baseline="-25000" smtClean="0">
                                    <a:latin typeface="Cambria Math"/>
                                    <a:ea typeface="Cambria Math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.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.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.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∅</m:t>
                                </m:r>
                                <m:r>
                                  <a:rPr lang="en-US" b="0" i="1" baseline="-25000" smtClean="0">
                                    <a:latin typeface="Cambria Math"/>
                                    <a:ea typeface="Cambria Math"/>
                                  </a:rPr>
                                  <m:t>2500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 smtClean="0"/>
              </a:p>
              <a:p>
                <a:endParaRPr lang="en-US" dirty="0" smtClean="0"/>
              </a:p>
              <a:p>
                <a:pPr marL="285750" indent="-285750">
                  <a:buFont typeface="Arial" pitchFamily="34" charset="0"/>
                  <a:buChar char="•"/>
                </a:pPr>
                <a:r>
                  <a:rPr lang="en-US" dirty="0" smtClean="0"/>
                  <a:t>The average face looks something like this: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165" y="348734"/>
                <a:ext cx="8061035" cy="2818016"/>
              </a:xfrm>
              <a:prstGeom prst="rect">
                <a:avLst/>
              </a:prstGeom>
              <a:blipFill rotWithShape="1">
                <a:blip r:embed="rId2"/>
                <a:stretch>
                  <a:fillRect l="-605" t="-1082" b="-25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048000"/>
            <a:ext cx="3267075" cy="3295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84835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04800" y="272534"/>
                <a:ext cx="8458200" cy="64633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itchFamily="34" charset="0"/>
                  <a:buChar char="•"/>
                </a:pPr>
                <a:r>
                  <a:rPr lang="en-US" dirty="0" smtClean="0"/>
                  <a:t>Finally, we perform normalization:</a:t>
                </a:r>
              </a:p>
              <a:p>
                <a:r>
                  <a:rPr lang="en-US" dirty="0" smtClean="0"/>
                  <a:t>     A := A – </a:t>
                </a:r>
                <a:r>
                  <a:rPr lang="en-US" b="1" dirty="0" smtClean="0"/>
                  <a:t>1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  <a:ea typeface="Cambria Math"/>
                      </a:rPr>
                      <m:t>×</m:t>
                    </m:r>
                    <m:r>
                      <m:rPr>
                        <m:sty m:val="p"/>
                      </m:rPr>
                      <a:rPr lang="el-GR" b="0" i="0" smtClean="0">
                        <a:latin typeface="Cambria Math"/>
                        <a:ea typeface="Cambria Math"/>
                      </a:rPr>
                      <m:t>Ψ</m:t>
                    </m:r>
                    <m:r>
                      <a:rPr lang="en-US" b="0" i="0" smtClean="0">
                        <a:latin typeface="Cambria Math"/>
                        <a:ea typeface="Cambria Math"/>
                      </a:rPr>
                      <m:t> ,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  <a:ea typeface="Cambria Math"/>
                      </a:rPr>
                      <m:t>where</m:t>
                    </m:r>
                  </m:oMath>
                </a14:m>
                <a:endParaRPr lang="en-US" b="0" dirty="0" smtClean="0">
                  <a:ea typeface="Cambria Math"/>
                </a:endParaRPr>
              </a:p>
              <a:p>
                <a:r>
                  <a:rPr lang="en-US" b="1" dirty="0" smtClean="0"/>
                  <a:t>1 </a:t>
                </a:r>
                <a:r>
                  <a:rPr lang="en-US" dirty="0" smtClean="0"/>
                  <a:t>is a 2500 by 1 column vector with all elements 1.</a:t>
                </a:r>
              </a:p>
              <a:p>
                <a:endParaRPr lang="en-US" dirty="0"/>
              </a:p>
              <a:p>
                <a:r>
                  <a:rPr lang="en-US" i="1" u="sng" dirty="0" smtClean="0"/>
                  <a:t>Step 3 </a:t>
                </a:r>
                <a:r>
                  <a:rPr lang="en-US" dirty="0" smtClean="0"/>
                  <a:t>: Find the Covariance matrix of A.</a:t>
                </a:r>
              </a:p>
              <a:p>
                <a:pPr marL="285750" indent="-285750">
                  <a:buFont typeface="Arial" pitchFamily="34" charset="0"/>
                  <a:buChar char="•"/>
                </a:pPr>
                <a:r>
                  <a:rPr lang="en-US" dirty="0" smtClean="0"/>
                  <a:t>The Covariance matrix C is given as </a:t>
                </a:r>
              </a:p>
              <a:p>
                <a:r>
                  <a:rPr lang="en-US" b="1" dirty="0" smtClean="0"/>
                  <a:t>C = A</a:t>
                </a:r>
                <a:r>
                  <a:rPr lang="en-US" b="1" baseline="30000" dirty="0" smtClean="0"/>
                  <a:t>T</a:t>
                </a:r>
                <a:r>
                  <a:rPr lang="en-US" b="1" dirty="0" smtClean="0"/>
                  <a:t>A</a:t>
                </a:r>
              </a:p>
              <a:p>
                <a:endParaRPr lang="en-US" b="1" dirty="0" smtClean="0"/>
              </a:p>
              <a:p>
                <a:pPr marL="285750" indent="-285750">
                  <a:buFont typeface="Arial" pitchFamily="34" charset="0"/>
                  <a:buChar char="•"/>
                </a:pPr>
                <a:r>
                  <a:rPr lang="en-US" dirty="0" smtClean="0"/>
                  <a:t>Note that </a:t>
                </a:r>
                <a:r>
                  <a:rPr lang="en-US" b="1" dirty="0" smtClean="0"/>
                  <a:t>C </a:t>
                </a:r>
                <a:r>
                  <a:rPr lang="en-US" dirty="0" smtClean="0"/>
                  <a:t>is a 2500 by 2500 dimensional matrix and its values give the covariance between the 2500 features of the face.</a:t>
                </a:r>
              </a:p>
              <a:p>
                <a:pPr marL="285750" indent="-285750">
                  <a:buFont typeface="Arial" pitchFamily="34" charset="0"/>
                  <a:buChar char="•"/>
                </a:pPr>
                <a:endParaRPr lang="en-US" b="1" dirty="0"/>
              </a:p>
              <a:p>
                <a:pPr marL="285750" indent="-285750">
                  <a:buFont typeface="Arial" pitchFamily="34" charset="0"/>
                  <a:buChar char="•"/>
                </a:pPr>
                <a:r>
                  <a:rPr lang="en-US" dirty="0" smtClean="0"/>
                  <a:t>The covariance matrix gives us the unique properties of our face dataset.</a:t>
                </a:r>
              </a:p>
              <a:p>
                <a:pPr marL="285750" indent="-285750">
                  <a:buFont typeface="Arial" pitchFamily="34" charset="0"/>
                  <a:buChar char="•"/>
                </a:pPr>
                <a:endParaRPr lang="en-US" dirty="0"/>
              </a:p>
              <a:p>
                <a:r>
                  <a:rPr lang="en-US" i="1" u="sng" dirty="0" smtClean="0"/>
                  <a:t>Step 4 </a:t>
                </a:r>
                <a:r>
                  <a:rPr lang="en-US" dirty="0" smtClean="0"/>
                  <a:t>: Find the eigenvectors of the covariance matrix </a:t>
                </a:r>
                <a:r>
                  <a:rPr lang="en-US" b="1" dirty="0" smtClean="0"/>
                  <a:t>C</a:t>
                </a:r>
                <a:r>
                  <a:rPr lang="en-US" dirty="0" smtClean="0"/>
                  <a:t>.</a:t>
                </a:r>
              </a:p>
              <a:p>
                <a:pPr marL="285750" indent="-285750">
                  <a:buFont typeface="Arial" pitchFamily="34" charset="0"/>
                  <a:buChar char="•"/>
                </a:pPr>
                <a:r>
                  <a:rPr lang="en-US" dirty="0" smtClean="0"/>
                  <a:t>An eigenvector of </a:t>
                </a:r>
                <a:r>
                  <a:rPr lang="en-US" b="1" dirty="0" smtClean="0"/>
                  <a:t>C </a:t>
                </a:r>
                <a:r>
                  <a:rPr lang="en-US" dirty="0" smtClean="0"/>
                  <a:t>is a 2500 dimensional vector.</a:t>
                </a:r>
              </a:p>
              <a:p>
                <a:endParaRPr lang="en-US" b="1" dirty="0" smtClean="0"/>
              </a:p>
              <a:p>
                <a:pPr marL="285750" indent="-285750">
                  <a:buFont typeface="Arial" pitchFamily="34" charset="0"/>
                  <a:buChar char="•"/>
                </a:pPr>
                <a:r>
                  <a:rPr lang="en-US" b="1" dirty="0" smtClean="0"/>
                  <a:t>C</a:t>
                </a:r>
                <a:r>
                  <a:rPr lang="en-US" dirty="0" smtClean="0"/>
                  <a:t> has 2500 of these eigenvectors which are all orthogonal.</a:t>
                </a:r>
              </a:p>
              <a:p>
                <a:pPr marL="285750" indent="-285750">
                  <a:buFont typeface="Arial" pitchFamily="34" charset="0"/>
                  <a:buChar char="•"/>
                </a:pPr>
                <a:endParaRPr lang="en-US" b="1" dirty="0"/>
              </a:p>
              <a:p>
                <a:pPr marL="285750" indent="-285750">
                  <a:buFont typeface="Arial" pitchFamily="34" charset="0"/>
                  <a:buChar char="•"/>
                </a:pPr>
                <a:r>
                  <a:rPr lang="en-US" dirty="0" smtClean="0"/>
                  <a:t>Each of these eigenvectors when viewed as an image look like a ghostly face.</a:t>
                </a:r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b="1" dirty="0"/>
              </a:p>
              <a:p>
                <a:endParaRPr lang="en-US" b="1" dirty="0" smtClean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272534"/>
                <a:ext cx="8458200" cy="6463308"/>
              </a:xfrm>
              <a:prstGeom prst="rect">
                <a:avLst/>
              </a:prstGeom>
              <a:blipFill rotWithShape="1">
                <a:blip r:embed="rId2"/>
                <a:stretch>
                  <a:fillRect l="-576" t="-472" b="-5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93590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04800"/>
            <a:ext cx="830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Eight of these </a:t>
            </a:r>
            <a:r>
              <a:rPr lang="en-US" dirty="0" err="1" smtClean="0"/>
              <a:t>eigenfaces</a:t>
            </a:r>
            <a:r>
              <a:rPr lang="en-US" dirty="0" smtClean="0"/>
              <a:t> are shown below: 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914400"/>
            <a:ext cx="4162425" cy="2085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3270" y="3334389"/>
            <a:ext cx="734522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b="1" i="1" dirty="0" smtClean="0"/>
              <a:t>THESE EIGENFACES SERVE AS A BASIS FOR OUR FACE SPACE</a:t>
            </a:r>
            <a:r>
              <a:rPr lang="en-US" dirty="0"/>
              <a:t> </a:t>
            </a:r>
            <a:r>
              <a:rPr lang="en-US" b="1" i="1" dirty="0" smtClean="0"/>
              <a:t>!!!!!!!</a:t>
            </a:r>
          </a:p>
          <a:p>
            <a:pPr marL="285750" indent="-285750">
              <a:buFont typeface="Arial" pitchFamily="34" charset="0"/>
              <a:buChar char="•"/>
            </a:pPr>
            <a:endParaRPr lang="en-US" b="1" i="1" dirty="0"/>
          </a:p>
          <a:p>
            <a:endParaRPr lang="en-US" b="1" i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Any face in our dataset can be expressed as a linear combination of these </a:t>
            </a:r>
            <a:r>
              <a:rPr lang="en-US" dirty="0" err="1" smtClean="0"/>
              <a:t>eigenfaces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5235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838200"/>
            <a:ext cx="5486400" cy="28067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04800" y="3886200"/>
            <a:ext cx="86106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We use the </a:t>
            </a:r>
            <a:r>
              <a:rPr lang="en-US" dirty="0" err="1" smtClean="0"/>
              <a:t>svd</a:t>
            </a:r>
            <a:r>
              <a:rPr lang="en-US" dirty="0" smtClean="0"/>
              <a:t> command in MATLAB to get the eigenvectors.</a:t>
            </a:r>
          </a:p>
          <a:p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 smtClean="0"/>
              <a:t>svd</a:t>
            </a:r>
            <a:r>
              <a:rPr lang="en-US" dirty="0" smtClean="0"/>
              <a:t>(C) gives a 2500 by 2500 matrix where each column is an eigenvector.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We choose the first k columns as the basis for our face space.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We construct another matrix </a:t>
            </a:r>
            <a:r>
              <a:rPr lang="en-US" b="1" dirty="0" smtClean="0"/>
              <a:t>E </a:t>
            </a:r>
            <a:r>
              <a:rPr lang="en-US" dirty="0" smtClean="0"/>
              <a:t>from these k columns.</a:t>
            </a:r>
            <a:endParaRPr lang="en-US" b="1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endParaRPr lang="en-US" dirty="0" smtClean="0"/>
          </a:p>
          <a:p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7077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18654" y="272534"/>
                <a:ext cx="8215746" cy="58574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E </a:t>
                </a:r>
                <a:r>
                  <a:rPr lang="en-US" dirty="0" smtClean="0"/>
                  <a:t>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smtClean="0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6"/>
                                  <m:mcJc m:val="center"/>
                                </m:mcPr>
                              </m:mc>
                            </m:mcs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/>
                                </a:rPr>
                                <m:t>𝑒</m:t>
                              </m:r>
                              <m:r>
                                <a:rPr lang="en-US" b="0" i="1" baseline="-25000" smtClean="0">
                                  <a:latin typeface="Cambria Math"/>
                                </a:rPr>
                                <m:t>11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𝑒</m:t>
                              </m:r>
                              <m:r>
                                <a:rPr lang="en-US" b="0" i="1" baseline="-25000" smtClean="0">
                                  <a:latin typeface="Cambria Math"/>
                                </a:rPr>
                                <m:t>12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.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.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.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𝑒</m:t>
                              </m:r>
                              <m:r>
                                <a:rPr lang="en-US" b="0" i="1" baseline="-25000" smtClean="0">
                                  <a:latin typeface="Cambria Math"/>
                                </a:rPr>
                                <m:t>1</m:t>
                              </m:r>
                              <m:r>
                                <a:rPr lang="en-US" b="0" i="1" baseline="-25000" smtClean="0">
                                  <a:latin typeface="Cambria Math"/>
                                </a:rPr>
                                <m:t>𝑘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𝑒</m:t>
                              </m:r>
                              <m:r>
                                <a:rPr lang="en-US" b="0" i="1" baseline="-25000" smtClean="0">
                                  <a:latin typeface="Cambria Math"/>
                                </a:rPr>
                                <m:t>21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𝑒</m:t>
                              </m:r>
                              <m:r>
                                <a:rPr lang="en-US" b="0" i="1" baseline="-25000" smtClean="0">
                                  <a:latin typeface="Cambria Math"/>
                                </a:rPr>
                                <m:t>22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.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.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.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𝑒</m:t>
                              </m:r>
                              <m:r>
                                <a:rPr lang="en-US" b="0" i="1" baseline="-25000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b="0" i="1" baseline="-25000" smtClean="0">
                                  <a:latin typeface="Cambria Math"/>
                                </a:rPr>
                                <m:t>𝑘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.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.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.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.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.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.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.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.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.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.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.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.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.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.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.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.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.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.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𝑒</m:t>
                              </m:r>
                              <m:r>
                                <a:rPr lang="en-US" b="0" i="1" baseline="-25000" smtClean="0">
                                  <a:latin typeface="Cambria Math"/>
                                </a:rPr>
                                <m:t>25001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𝑒</m:t>
                              </m:r>
                              <m:r>
                                <a:rPr lang="en-US" b="0" i="1" baseline="-25000" smtClean="0">
                                  <a:latin typeface="Cambria Math"/>
                                </a:rPr>
                                <m:t>25002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.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.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.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𝑒</m:t>
                              </m:r>
                              <m:r>
                                <a:rPr lang="en-US" b="0" i="1" baseline="-25000" smtClean="0">
                                  <a:latin typeface="Cambria Math"/>
                                </a:rPr>
                                <m:t>2500</m:t>
                              </m:r>
                              <m:r>
                                <a:rPr lang="en-US" b="0" i="1" baseline="-25000" smtClean="0">
                                  <a:latin typeface="Cambria Math"/>
                                </a:rPr>
                                <m:t>𝑘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b="1" dirty="0" smtClean="0"/>
              </a:p>
              <a:p>
                <a:endParaRPr lang="en-US" b="1" dirty="0" smtClean="0"/>
              </a:p>
              <a:p>
                <a:pPr marL="285750" indent="-285750">
                  <a:buFont typeface="Arial" pitchFamily="34" charset="0"/>
                  <a:buChar char="•"/>
                </a:pPr>
                <a:r>
                  <a:rPr lang="en-US" dirty="0" smtClean="0"/>
                  <a:t>We now find our new feature matrix as:</a:t>
                </a:r>
              </a:p>
              <a:p>
                <a:r>
                  <a:rPr lang="en-US" b="1" dirty="0" smtClean="0"/>
                  <a:t>W = A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  <a:ea typeface="Cambria Math"/>
                      </a:rPr>
                      <m:t>×</m:t>
                    </m:r>
                  </m:oMath>
                </a14:m>
                <a:r>
                  <a:rPr lang="en-US" b="1" dirty="0" smtClean="0"/>
                  <a:t>E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6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0" i="1" smtClean="0">
                                  <a:latin typeface="Cambria Math"/>
                                </a:rPr>
                                <m:t>𝑤</m:t>
                              </m:r>
                              <m:r>
                                <a:rPr lang="en-US" i="1" baseline="-25000">
                                  <a:latin typeface="Cambria Math"/>
                                </a:rPr>
                                <m:t>11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𝑤</m:t>
                              </m:r>
                              <m:r>
                                <a:rPr lang="en-US" i="1" baseline="-25000">
                                  <a:latin typeface="Cambria Math"/>
                                </a:rPr>
                                <m:t>12</m:t>
                              </m:r>
                            </m:e>
                            <m:e>
                              <m:r>
                                <a:rPr lang="en-US" i="1">
                                  <a:latin typeface="Cambria Math"/>
                                </a:rPr>
                                <m:t>.</m:t>
                              </m:r>
                            </m:e>
                            <m:e>
                              <m:r>
                                <a:rPr lang="en-US" i="1">
                                  <a:latin typeface="Cambria Math"/>
                                </a:rPr>
                                <m:t>.</m:t>
                              </m:r>
                            </m:e>
                            <m:e>
                              <m:r>
                                <a:rPr lang="en-US" i="1">
                                  <a:latin typeface="Cambria Math"/>
                                </a:rPr>
                                <m:t>.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𝑤</m:t>
                              </m:r>
                              <m:r>
                                <a:rPr lang="en-US" i="1" baseline="-25000">
                                  <a:latin typeface="Cambria Math"/>
                                </a:rPr>
                                <m:t>1</m:t>
                              </m:r>
                              <m:r>
                                <a:rPr lang="en-US" i="1" baseline="-25000">
                                  <a:latin typeface="Cambria Math"/>
                                </a:rPr>
                                <m:t>𝑘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𝑤</m:t>
                              </m:r>
                              <m:r>
                                <a:rPr lang="en-US" i="1" baseline="-25000">
                                  <a:latin typeface="Cambria Math"/>
                                </a:rPr>
                                <m:t>21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𝑤</m:t>
                              </m:r>
                              <m:r>
                                <a:rPr lang="en-US" i="1" baseline="-25000">
                                  <a:latin typeface="Cambria Math"/>
                                </a:rPr>
                                <m:t>22</m:t>
                              </m:r>
                            </m:e>
                            <m:e>
                              <m:r>
                                <a:rPr lang="en-US" i="1">
                                  <a:latin typeface="Cambria Math"/>
                                </a:rPr>
                                <m:t>.</m:t>
                              </m:r>
                            </m:e>
                            <m:e>
                              <m:r>
                                <a:rPr lang="en-US" i="1">
                                  <a:latin typeface="Cambria Math"/>
                                </a:rPr>
                                <m:t>.</m:t>
                              </m:r>
                            </m:e>
                            <m:e>
                              <m:r>
                                <a:rPr lang="en-US" i="1">
                                  <a:latin typeface="Cambria Math"/>
                                </a:rPr>
                                <m:t>.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𝑤</m:t>
                              </m:r>
                              <m:r>
                                <a:rPr lang="en-US" i="1" baseline="-2500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i="1" baseline="-25000">
                                  <a:latin typeface="Cambria Math"/>
                                </a:rPr>
                                <m:t>𝑘</m:t>
                              </m:r>
                            </m:e>
                          </m:mr>
                          <m:mr>
                            <m:e>
                              <m:r>
                                <a:rPr lang="en-US" i="1">
                                  <a:latin typeface="Cambria Math"/>
                                </a:rPr>
                                <m:t>.</m:t>
                              </m:r>
                            </m:e>
                            <m:e>
                              <m:r>
                                <a:rPr lang="en-US" i="1">
                                  <a:latin typeface="Cambria Math"/>
                                </a:rPr>
                                <m:t>.</m:t>
                              </m:r>
                            </m:e>
                            <m:e>
                              <m:r>
                                <a:rPr lang="en-US" i="1">
                                  <a:latin typeface="Cambria Math"/>
                                </a:rPr>
                                <m:t>.</m:t>
                              </m:r>
                            </m:e>
                            <m:e>
                              <m:r>
                                <a:rPr lang="en-US" i="1">
                                  <a:latin typeface="Cambria Math"/>
                                </a:rPr>
                                <m:t>.</m:t>
                              </m:r>
                            </m:e>
                            <m:e>
                              <m:r>
                                <a:rPr lang="en-US" i="1">
                                  <a:latin typeface="Cambria Math"/>
                                </a:rPr>
                                <m:t>.</m:t>
                              </m:r>
                            </m:e>
                            <m:e>
                              <m:r>
                                <a:rPr lang="en-US" i="1">
                                  <a:latin typeface="Cambria Math"/>
                                </a:rPr>
                                <m:t>.</m:t>
                              </m:r>
                            </m:e>
                          </m:mr>
                          <m:mr>
                            <m:e>
                              <m:r>
                                <a:rPr lang="en-US" i="1">
                                  <a:latin typeface="Cambria Math"/>
                                </a:rPr>
                                <m:t>.</m:t>
                              </m:r>
                            </m:e>
                            <m:e>
                              <m:r>
                                <a:rPr lang="en-US" i="1">
                                  <a:latin typeface="Cambria Math"/>
                                </a:rPr>
                                <m:t>.</m:t>
                              </m:r>
                            </m:e>
                            <m:e>
                              <m:r>
                                <a:rPr lang="en-US" i="1">
                                  <a:latin typeface="Cambria Math"/>
                                </a:rPr>
                                <m:t>.</m:t>
                              </m:r>
                            </m:e>
                            <m:e>
                              <m:r>
                                <a:rPr lang="en-US" i="1">
                                  <a:latin typeface="Cambria Math"/>
                                </a:rPr>
                                <m:t>.</m:t>
                              </m:r>
                            </m:e>
                            <m:e>
                              <m:r>
                                <a:rPr lang="en-US" i="1">
                                  <a:latin typeface="Cambria Math"/>
                                </a:rPr>
                                <m:t>.</m:t>
                              </m:r>
                            </m:e>
                            <m:e>
                              <m:r>
                                <a:rPr lang="en-US" i="1">
                                  <a:latin typeface="Cambria Math"/>
                                </a:rPr>
                                <m:t>.</m:t>
                              </m:r>
                            </m:e>
                          </m:mr>
                          <m:mr>
                            <m:e>
                              <m:r>
                                <a:rPr lang="en-US" i="1">
                                  <a:latin typeface="Cambria Math"/>
                                </a:rPr>
                                <m:t>.</m:t>
                              </m:r>
                            </m:e>
                            <m:e>
                              <m:r>
                                <a:rPr lang="en-US" i="1">
                                  <a:latin typeface="Cambria Math"/>
                                </a:rPr>
                                <m:t>.</m:t>
                              </m:r>
                            </m:e>
                            <m:e>
                              <m:r>
                                <a:rPr lang="en-US" i="1">
                                  <a:latin typeface="Cambria Math"/>
                                </a:rPr>
                                <m:t>.</m:t>
                              </m:r>
                            </m:e>
                            <m:e>
                              <m:r>
                                <a:rPr lang="en-US" i="1">
                                  <a:latin typeface="Cambria Math"/>
                                </a:rPr>
                                <m:t>.</m:t>
                              </m:r>
                            </m:e>
                            <m:e>
                              <m:r>
                                <a:rPr lang="en-US" i="1">
                                  <a:latin typeface="Cambria Math"/>
                                </a:rPr>
                                <m:t>.</m:t>
                              </m:r>
                            </m:e>
                            <m:e>
                              <m:r>
                                <a:rPr lang="en-US" i="1">
                                  <a:latin typeface="Cambria Math"/>
                                </a:rPr>
                                <m:t>.</m:t>
                              </m:r>
                            </m:e>
                          </m:mr>
                          <m:m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𝑤</m:t>
                              </m:r>
                              <m:r>
                                <a:rPr lang="en-US" i="1" baseline="-2500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b="0" i="1" baseline="-25000" smtClean="0">
                                  <a:latin typeface="Cambria Math"/>
                                </a:rPr>
                                <m:t>4</m:t>
                              </m:r>
                              <m:r>
                                <a:rPr lang="en-US" i="1" baseline="-25000">
                                  <a:latin typeface="Cambria Math"/>
                                </a:rPr>
                                <m:t>01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𝑤</m:t>
                              </m:r>
                              <m:r>
                                <a:rPr lang="en-US" i="1" baseline="-2500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b="0" i="1" baseline="-25000" smtClean="0">
                                  <a:latin typeface="Cambria Math"/>
                                </a:rPr>
                                <m:t>4</m:t>
                              </m:r>
                              <m:r>
                                <a:rPr lang="en-US" i="1" baseline="-25000">
                                  <a:latin typeface="Cambria Math"/>
                                </a:rPr>
                                <m:t>02</m:t>
                              </m:r>
                            </m:e>
                            <m:e>
                              <m:r>
                                <a:rPr lang="en-US" i="1">
                                  <a:latin typeface="Cambria Math"/>
                                </a:rPr>
                                <m:t>.</m:t>
                              </m:r>
                            </m:e>
                            <m:e>
                              <m:r>
                                <a:rPr lang="en-US" i="1">
                                  <a:latin typeface="Cambria Math"/>
                                </a:rPr>
                                <m:t>.</m:t>
                              </m:r>
                            </m:e>
                            <m:e>
                              <m:r>
                                <a:rPr lang="en-US" i="1">
                                  <a:latin typeface="Cambria Math"/>
                                </a:rPr>
                                <m:t>.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𝑤</m:t>
                              </m:r>
                              <m:r>
                                <a:rPr lang="en-US" i="1" baseline="-2500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b="0" i="1" baseline="-25000" smtClean="0">
                                  <a:latin typeface="Cambria Math"/>
                                </a:rPr>
                                <m:t>4</m:t>
                              </m:r>
                              <m:r>
                                <a:rPr lang="en-US" i="1" baseline="-25000">
                                  <a:latin typeface="Cambria Math"/>
                                </a:rPr>
                                <m:t>0</m:t>
                              </m:r>
                              <m:r>
                                <a:rPr lang="en-US" i="1" baseline="-25000">
                                  <a:latin typeface="Cambria Math"/>
                                </a:rPr>
                                <m:t>𝑘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b="1" dirty="0" smtClean="0"/>
              </a:p>
              <a:p>
                <a:endParaRPr lang="en-US" b="1" dirty="0" smtClean="0"/>
              </a:p>
              <a:p>
                <a:pPr marL="285750" indent="-285750">
                  <a:buFont typeface="Arial" pitchFamily="34" charset="0"/>
                  <a:buChar char="•"/>
                </a:pPr>
                <a:r>
                  <a:rPr lang="en-US" dirty="0" smtClean="0"/>
                  <a:t>Thus we have 240 feature vectors and each vector has k features.</a:t>
                </a:r>
              </a:p>
              <a:p>
                <a:pPr marL="285750" indent="-285750">
                  <a:buFont typeface="Arial" pitchFamily="34" charset="0"/>
                  <a:buChar char="•"/>
                </a:pPr>
                <a:endParaRPr lang="en-US" dirty="0"/>
              </a:p>
              <a:p>
                <a:pPr marL="285750" indent="-285750">
                  <a:buFont typeface="Arial" pitchFamily="34" charset="0"/>
                  <a:buChar char="•"/>
                </a:pPr>
                <a:r>
                  <a:rPr lang="en-US" dirty="0" smtClean="0"/>
                  <a:t>The value of k is chosen such that there is a tradeoff between the “</a:t>
                </a:r>
                <a:r>
                  <a:rPr lang="en-US" dirty="0" err="1" smtClean="0"/>
                  <a:t>faceness</a:t>
                </a:r>
                <a:r>
                  <a:rPr lang="en-US" dirty="0" smtClean="0"/>
                  <a:t>” preserved and the number of features.</a:t>
                </a:r>
              </a:p>
              <a:p>
                <a:pPr marL="285750" indent="-285750">
                  <a:buFont typeface="Arial" pitchFamily="34" charset="0"/>
                  <a:buChar char="•"/>
                </a:pPr>
                <a:endParaRPr lang="en-US" b="1" dirty="0"/>
              </a:p>
              <a:p>
                <a:pPr marL="285750" indent="-285750">
                  <a:buFont typeface="Arial" pitchFamily="34" charset="0"/>
                  <a:buChar char="•"/>
                </a:pPr>
                <a:r>
                  <a:rPr lang="en-US" b="1" i="1" dirty="0" smtClean="0"/>
                  <a:t>Therefore, we have reduced the dimensionality from 2500 to k !!!!!!!</a:t>
                </a:r>
                <a:endParaRPr lang="en-US" b="1" i="1" dirty="0"/>
              </a:p>
              <a:p>
                <a:pPr marL="285750" indent="-285750">
                  <a:buFont typeface="Arial" pitchFamily="34" charset="0"/>
                  <a:buChar char="•"/>
                </a:pPr>
                <a:endParaRPr lang="en-US" b="1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654" y="272534"/>
                <a:ext cx="8215746" cy="5857437"/>
              </a:xfrm>
              <a:prstGeom prst="rect">
                <a:avLst/>
              </a:prstGeom>
              <a:blipFill rotWithShape="1">
                <a:blip r:embed="rId2"/>
                <a:stretch>
                  <a:fillRect l="-593" b="-7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66594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1066800"/>
            <a:ext cx="763616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We can view the “</a:t>
            </a:r>
            <a:r>
              <a:rPr lang="en-US" dirty="0" err="1" smtClean="0"/>
              <a:t>faceness</a:t>
            </a:r>
            <a:r>
              <a:rPr lang="en-US" dirty="0" smtClean="0"/>
              <a:t>” preserved by projecting our images in our subspace of dimensionality k by the following formula:</a:t>
            </a:r>
          </a:p>
          <a:p>
            <a:pPr algn="ctr"/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en-US" b="1" dirty="0" smtClean="0"/>
              <a:t>P = (EE</a:t>
            </a:r>
            <a:r>
              <a:rPr lang="en-US" b="1" baseline="30000" dirty="0" smtClean="0"/>
              <a:t>T</a:t>
            </a:r>
            <a:r>
              <a:rPr lang="en-US" b="1" dirty="0" smtClean="0"/>
              <a:t>)X</a:t>
            </a:r>
            <a:endParaRPr lang="en-US" dirty="0" smtClean="0"/>
          </a:p>
          <a:p>
            <a:r>
              <a:rPr lang="en-US" b="1" dirty="0"/>
              <a:t> </a:t>
            </a:r>
            <a:r>
              <a:rPr lang="en-US" b="1" dirty="0" smtClean="0"/>
              <a:t>     </a:t>
            </a:r>
            <a:r>
              <a:rPr lang="en-US" dirty="0" smtClean="0"/>
              <a:t>We can visualize P by using the </a:t>
            </a:r>
            <a:r>
              <a:rPr lang="en-US" dirty="0" err="1" smtClean="0"/>
              <a:t>displayData</a:t>
            </a:r>
            <a:r>
              <a:rPr lang="en-US" dirty="0" smtClean="0"/>
              <a:t>() function.</a:t>
            </a:r>
          </a:p>
          <a:p>
            <a:endParaRPr lang="en-US" b="1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For k = 50, the projection of a random set of 6 faces is: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3124200"/>
            <a:ext cx="5867400" cy="271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49447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66800" y="1524000"/>
            <a:ext cx="6553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i="1" u="sng" dirty="0" smtClean="0"/>
              <a:t>DISTANCE</a:t>
            </a:r>
          </a:p>
          <a:p>
            <a:pPr algn="ctr"/>
            <a:r>
              <a:rPr lang="en-US" sz="7200" i="1" u="sng" dirty="0" smtClean="0"/>
              <a:t>CLASSIFIER</a:t>
            </a:r>
          </a:p>
          <a:p>
            <a:pPr algn="ctr"/>
            <a:r>
              <a:rPr lang="en-US" sz="7200" i="1" u="sng" dirty="0" smtClean="0"/>
              <a:t>APPROACH</a:t>
            </a:r>
            <a:endParaRPr lang="en-US" sz="7200" i="1" u="sng" dirty="0"/>
          </a:p>
        </p:txBody>
      </p:sp>
    </p:spTree>
    <p:extLst>
      <p:ext uri="{BB962C8B-B14F-4D97-AF65-F5344CB8AC3E}">
        <p14:creationId xmlns:p14="http://schemas.microsoft.com/office/powerpoint/2010/main" val="3147280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762000"/>
            <a:ext cx="6400800" cy="21050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53469" y="3209220"/>
            <a:ext cx="818573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Now that we have our “Face space”, every subject of our training set is represented by a specific patch of area on the face space. Each of these patches may be called a Class.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Each of the class is denoted by </a:t>
            </a:r>
            <a:r>
              <a:rPr lang="el-GR" dirty="0" smtClean="0"/>
              <a:t>Ω</a:t>
            </a:r>
            <a:r>
              <a:rPr lang="en-US" baseline="-25000" dirty="0" smtClean="0"/>
              <a:t>1</a:t>
            </a:r>
            <a:r>
              <a:rPr lang="en-US" dirty="0" smtClean="0"/>
              <a:t>, </a:t>
            </a:r>
            <a:r>
              <a:rPr lang="el-GR" dirty="0" smtClean="0"/>
              <a:t>Ω</a:t>
            </a:r>
            <a:r>
              <a:rPr lang="en-US" baseline="-25000" dirty="0" smtClean="0"/>
              <a:t>2</a:t>
            </a:r>
            <a:r>
              <a:rPr lang="en-US" dirty="0" smtClean="0"/>
              <a:t>, </a:t>
            </a:r>
            <a:r>
              <a:rPr lang="el-GR" dirty="0" smtClean="0"/>
              <a:t>Ω</a:t>
            </a:r>
            <a:r>
              <a:rPr lang="en-US" baseline="-25000" dirty="0" smtClean="0"/>
              <a:t>3 </a:t>
            </a:r>
            <a:r>
              <a:rPr lang="en-US" dirty="0" smtClean="0"/>
              <a:t>in the above figure.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An incoming image may belong to any one of the following classes depending upon the Euclidean distance of its projection on the face space from the above classes.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An image I belongs to a class k if: </a:t>
            </a:r>
            <a:r>
              <a:rPr lang="en-US" b="1" dirty="0" smtClean="0"/>
              <a:t>norm(</a:t>
            </a:r>
            <a:r>
              <a:rPr lang="en-US" b="1" i="1" dirty="0" smtClean="0"/>
              <a:t>P</a:t>
            </a:r>
            <a:r>
              <a:rPr lang="en-US" b="1" dirty="0" smtClean="0"/>
              <a:t>(I) - </a:t>
            </a:r>
            <a:r>
              <a:rPr lang="el-GR" b="1" dirty="0" smtClean="0"/>
              <a:t>Ω</a:t>
            </a:r>
            <a:r>
              <a:rPr lang="en-US" b="1" baseline="-25000" dirty="0" smtClean="0"/>
              <a:t>k</a:t>
            </a:r>
            <a:r>
              <a:rPr lang="en-US" b="1" dirty="0" smtClean="0"/>
              <a:t>)</a:t>
            </a:r>
            <a:r>
              <a:rPr lang="en-US" dirty="0" smtClean="0"/>
              <a:t> is minimum. Here </a:t>
            </a:r>
            <a:r>
              <a:rPr lang="en-US" b="1" i="1" dirty="0"/>
              <a:t>P</a:t>
            </a:r>
            <a:r>
              <a:rPr lang="en-US" b="1" dirty="0"/>
              <a:t>(I</a:t>
            </a:r>
            <a:r>
              <a:rPr lang="en-US" b="1" dirty="0" smtClean="0"/>
              <a:t>) </a:t>
            </a:r>
            <a:r>
              <a:rPr lang="en-US" dirty="0" smtClean="0"/>
              <a:t>is the projection of I onto the face space.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This is a simple but inefficient approach, for better efficiency, we can use </a:t>
            </a:r>
            <a:r>
              <a:rPr lang="en-US" b="1" dirty="0" smtClean="0"/>
              <a:t>ARTIFICIAL NEURAL NETWORKS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604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676400"/>
            <a:ext cx="8458200" cy="2895600"/>
          </a:xfrm>
        </p:spPr>
        <p:txBody>
          <a:bodyPr>
            <a:noAutofit/>
          </a:bodyPr>
          <a:lstStyle/>
          <a:p>
            <a:pPr algn="ctr"/>
            <a:r>
              <a:rPr lang="en-US" sz="7200" i="1" u="sng" dirty="0" smtClean="0"/>
              <a:t>FEEDING THE NEURAL NETWORK</a:t>
            </a:r>
            <a:endParaRPr lang="en-US" sz="7200" i="1" u="sng" dirty="0"/>
          </a:p>
        </p:txBody>
      </p:sp>
    </p:spTree>
    <p:extLst>
      <p:ext uri="{BB962C8B-B14F-4D97-AF65-F5344CB8AC3E}">
        <p14:creationId xmlns:p14="http://schemas.microsoft.com/office/powerpoint/2010/main" val="3461190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990600"/>
            <a:ext cx="655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85645" y="304800"/>
            <a:ext cx="880595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u="sng" dirty="0"/>
              <a:t>Linear Combinations and </a:t>
            </a:r>
            <a:r>
              <a:rPr lang="en-US" sz="3600" b="1" u="sng" dirty="0" smtClean="0"/>
              <a:t>Span</a:t>
            </a:r>
            <a:endParaRPr lang="en-US" sz="3600" b="1" dirty="0" smtClean="0"/>
          </a:p>
          <a:p>
            <a:pPr algn="just"/>
            <a:endParaRPr lang="en-US" sz="3600" dirty="0" smtClean="0"/>
          </a:p>
          <a:p>
            <a:pPr algn="just"/>
            <a:r>
              <a:rPr lang="en-US" b="1" u="sng" dirty="0" smtClean="0"/>
              <a:t>Linear Combinations</a:t>
            </a:r>
            <a:r>
              <a:rPr lang="en-US" dirty="0" smtClean="0"/>
              <a:t>:  </a:t>
            </a:r>
            <a:r>
              <a:rPr lang="en-US" dirty="0"/>
              <a:t>Let V denote a vector space, </a:t>
            </a:r>
            <a:r>
              <a:rPr lang="en-US" dirty="0" smtClean="0"/>
              <a:t>and </a:t>
            </a:r>
            <a:r>
              <a:rPr lang="en-US" b="1" dirty="0" smtClean="0"/>
              <a:t>v </a:t>
            </a:r>
            <a:r>
              <a:rPr lang="el-GR" dirty="0" smtClean="0"/>
              <a:t>ϵ</a:t>
            </a:r>
            <a:r>
              <a:rPr lang="en-US" dirty="0" smtClean="0"/>
              <a:t> V. </a:t>
            </a:r>
            <a:r>
              <a:rPr lang="en-US" dirty="0"/>
              <a:t>We say that v i</a:t>
            </a:r>
            <a:r>
              <a:rPr lang="en-US" dirty="0" smtClean="0"/>
              <a:t>s a linear combination of </a:t>
            </a:r>
            <a:r>
              <a:rPr lang="en-US" dirty="0"/>
              <a:t> the </a:t>
            </a:r>
            <a:r>
              <a:rPr lang="en-US" dirty="0" smtClean="0"/>
              <a:t>vector </a:t>
            </a:r>
            <a:r>
              <a:rPr lang="en-US" b="1" dirty="0" smtClean="0"/>
              <a:t>u</a:t>
            </a:r>
            <a:r>
              <a:rPr lang="en-US" b="1" baseline="-25000" dirty="0" smtClean="0"/>
              <a:t>1</a:t>
            </a:r>
            <a:r>
              <a:rPr lang="en-US" b="1" dirty="0" smtClean="0"/>
              <a:t>,u</a:t>
            </a:r>
            <a:r>
              <a:rPr lang="en-US" b="1" baseline="-25000" dirty="0" smtClean="0"/>
              <a:t>2</a:t>
            </a:r>
            <a:r>
              <a:rPr lang="en-US" b="1" dirty="0" smtClean="0"/>
              <a:t>,……,u</a:t>
            </a:r>
            <a:r>
              <a:rPr lang="en-US" b="1" baseline="-25000" dirty="0" smtClean="0"/>
              <a:t>n</a:t>
            </a:r>
            <a:r>
              <a:rPr lang="en-US" b="1" dirty="0" smtClean="0"/>
              <a:t> </a:t>
            </a:r>
            <a:r>
              <a:rPr lang="en-US" dirty="0" smtClean="0"/>
              <a:t>if </a:t>
            </a:r>
            <a:r>
              <a:rPr lang="en-US" b="1" dirty="0" smtClean="0"/>
              <a:t>v </a:t>
            </a:r>
            <a:r>
              <a:rPr lang="en-US" dirty="0" smtClean="0"/>
              <a:t>can be written in the form</a:t>
            </a:r>
          </a:p>
          <a:p>
            <a:pPr algn="just"/>
            <a:r>
              <a:rPr lang="en-US" b="1" dirty="0"/>
              <a:t> </a:t>
            </a:r>
            <a:r>
              <a:rPr lang="en-US" b="1" dirty="0" smtClean="0"/>
              <a:t>                             </a:t>
            </a:r>
            <a:r>
              <a:rPr lang="en-US" b="1" dirty="0"/>
              <a:t>v</a:t>
            </a:r>
            <a:r>
              <a:rPr lang="en-US" dirty="0"/>
              <a:t> = c</a:t>
            </a:r>
            <a:r>
              <a:rPr lang="en-US" baseline="-25000" dirty="0"/>
              <a:t>1</a:t>
            </a:r>
            <a:r>
              <a:rPr lang="en-US" b="1" dirty="0"/>
              <a:t>u</a:t>
            </a:r>
            <a:r>
              <a:rPr lang="en-US" b="1" baseline="-25000" dirty="0"/>
              <a:t>1</a:t>
            </a:r>
            <a:r>
              <a:rPr lang="en-US" dirty="0"/>
              <a:t> + c</a:t>
            </a:r>
            <a:r>
              <a:rPr lang="en-US" baseline="-25000" dirty="0"/>
              <a:t>2</a:t>
            </a:r>
            <a:r>
              <a:rPr lang="en-US" b="1" dirty="0"/>
              <a:t>u</a:t>
            </a:r>
            <a:r>
              <a:rPr lang="en-US" b="1" baseline="-25000" dirty="0"/>
              <a:t>2</a:t>
            </a:r>
            <a:r>
              <a:rPr lang="en-US" dirty="0"/>
              <a:t> + </a:t>
            </a:r>
            <a:r>
              <a:rPr lang="en-US" dirty="0" smtClean="0"/>
              <a:t>…… </a:t>
            </a:r>
            <a:r>
              <a:rPr lang="en-US" dirty="0"/>
              <a:t>+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n</a:t>
            </a:r>
            <a:r>
              <a:rPr lang="en-US" b="1" dirty="0" err="1" smtClean="0"/>
              <a:t>u</a:t>
            </a:r>
            <a:r>
              <a:rPr lang="en-US" b="1" baseline="-25000" dirty="0" err="1" smtClean="0"/>
              <a:t>n</a:t>
            </a:r>
            <a:endParaRPr lang="en-US" b="1" baseline="-25000" dirty="0" smtClean="0"/>
          </a:p>
          <a:p>
            <a:pPr algn="just"/>
            <a:r>
              <a:rPr lang="en-US" b="1" baseline="-25000" dirty="0"/>
              <a:t> </a:t>
            </a:r>
            <a:r>
              <a:rPr lang="en-US" b="1" baseline="-25000" dirty="0" smtClean="0"/>
              <a:t>                                                </a:t>
            </a:r>
            <a:r>
              <a:rPr lang="en-US" dirty="0" smtClean="0"/>
              <a:t>=</a:t>
            </a:r>
            <a:r>
              <a:rPr lang="en-US" dirty="0"/>
              <a:t> ∑ </a:t>
            </a:r>
            <a:r>
              <a:rPr lang="en-US" dirty="0" err="1"/>
              <a:t>c</a:t>
            </a:r>
            <a:r>
              <a:rPr lang="en-US" baseline="-25000" dirty="0" err="1"/>
              <a:t>i</a:t>
            </a:r>
            <a:r>
              <a:rPr lang="en-US" b="1" dirty="0" err="1"/>
              <a:t>u</a:t>
            </a:r>
            <a:r>
              <a:rPr lang="en-US" b="1" baseline="-25000" dirty="0" err="1"/>
              <a:t>i</a:t>
            </a:r>
            <a:r>
              <a:rPr lang="en-US" b="1" dirty="0"/>
              <a:t> </a:t>
            </a:r>
            <a:endParaRPr lang="en-US" b="1" dirty="0" smtClean="0"/>
          </a:p>
          <a:p>
            <a:pPr algn="just"/>
            <a:endParaRPr lang="en-US" b="1" baseline="-25000" dirty="0"/>
          </a:p>
          <a:p>
            <a:pPr algn="just"/>
            <a:r>
              <a:rPr lang="en-US" dirty="0"/>
              <a:t>where </a:t>
            </a:r>
            <a:r>
              <a:rPr lang="en-US" dirty="0" smtClean="0"/>
              <a:t>c</a:t>
            </a:r>
            <a:r>
              <a:rPr lang="en-US" baseline="-25000" dirty="0" smtClean="0"/>
              <a:t>1</a:t>
            </a:r>
            <a:r>
              <a:rPr lang="en-US" dirty="0" smtClean="0"/>
              <a:t>, c</a:t>
            </a:r>
            <a:r>
              <a:rPr lang="en-US" baseline="-25000" dirty="0" smtClean="0"/>
              <a:t>2</a:t>
            </a:r>
            <a:r>
              <a:rPr lang="en-US" dirty="0"/>
              <a:t>,</a:t>
            </a:r>
            <a:r>
              <a:rPr lang="en-US" dirty="0" smtClean="0"/>
              <a:t> …., </a:t>
            </a:r>
            <a:r>
              <a:rPr lang="en-US" dirty="0" err="1"/>
              <a:t>c</a:t>
            </a:r>
            <a:r>
              <a:rPr lang="en-US" baseline="-25000" dirty="0" err="1"/>
              <a:t>n</a:t>
            </a:r>
            <a:r>
              <a:rPr lang="en-US" dirty="0"/>
              <a:t> are </a:t>
            </a:r>
            <a:r>
              <a:rPr lang="en-US" dirty="0" smtClean="0"/>
              <a:t>scalars.</a:t>
            </a:r>
          </a:p>
          <a:p>
            <a:pPr algn="just"/>
            <a:endParaRPr lang="en-US" dirty="0"/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 smtClean="0"/>
          </a:p>
          <a:p>
            <a:pPr algn="just"/>
            <a:r>
              <a:rPr lang="en-US" b="1" u="sng" dirty="0" smtClean="0"/>
              <a:t>Span</a:t>
            </a:r>
            <a:r>
              <a:rPr lang="en-US" dirty="0" smtClean="0"/>
              <a:t>:  </a:t>
            </a:r>
            <a:r>
              <a:rPr lang="en-US" dirty="0"/>
              <a:t>Let V denote a vector space and S </a:t>
            </a:r>
            <a:r>
              <a:rPr lang="en-US" dirty="0" smtClean="0"/>
              <a:t>= </a:t>
            </a:r>
            <a:r>
              <a:rPr lang="en-US" b="1" dirty="0" smtClean="0"/>
              <a:t>{ u</a:t>
            </a:r>
            <a:r>
              <a:rPr lang="en-US" b="1" baseline="-25000" dirty="0" smtClean="0"/>
              <a:t>1</a:t>
            </a:r>
            <a:r>
              <a:rPr lang="en-US" b="1" dirty="0" smtClean="0"/>
              <a:t>,u</a:t>
            </a:r>
            <a:r>
              <a:rPr lang="en-US" b="1" baseline="-25000" dirty="0" smtClean="0"/>
              <a:t>2</a:t>
            </a:r>
            <a:r>
              <a:rPr lang="en-US" b="1" dirty="0" smtClean="0"/>
              <a:t>,…..u</a:t>
            </a:r>
            <a:r>
              <a:rPr lang="en-US" b="1" baseline="-25000" dirty="0" smtClean="0"/>
              <a:t>n</a:t>
            </a:r>
            <a:r>
              <a:rPr lang="en-US" b="1" dirty="0" smtClean="0"/>
              <a:t>} </a:t>
            </a:r>
            <a:r>
              <a:rPr lang="en-US" dirty="0" smtClean="0"/>
              <a:t>a subset of V then, the </a:t>
            </a:r>
            <a:r>
              <a:rPr lang="en-US" dirty="0"/>
              <a:t>span of S, denoted span (S</a:t>
            </a:r>
            <a:r>
              <a:rPr lang="en-US" dirty="0" smtClean="0"/>
              <a:t>), </a:t>
            </a:r>
            <a:r>
              <a:rPr lang="en-US" dirty="0"/>
              <a:t>is the set of all linear combinations </a:t>
            </a:r>
            <a:r>
              <a:rPr lang="en-US" dirty="0" smtClean="0"/>
              <a:t>of vectors </a:t>
            </a:r>
            <a:r>
              <a:rPr lang="en-US" dirty="0"/>
              <a:t>in </a:t>
            </a:r>
            <a:r>
              <a:rPr lang="en-US" dirty="0" smtClean="0"/>
              <a:t>S. In other words,</a:t>
            </a:r>
          </a:p>
          <a:p>
            <a:pPr algn="just"/>
            <a:r>
              <a:rPr lang="en-US" dirty="0"/>
              <a:t> </a:t>
            </a:r>
            <a:r>
              <a:rPr lang="en-US" dirty="0" smtClean="0"/>
              <a:t>                           span(S) = { ∑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i</a:t>
            </a:r>
            <a:r>
              <a:rPr lang="en-US" b="1" dirty="0" err="1" smtClean="0"/>
              <a:t>u</a:t>
            </a:r>
            <a:r>
              <a:rPr lang="en-US" b="1" baseline="-25000" dirty="0" err="1" smtClean="0"/>
              <a:t>i</a:t>
            </a:r>
            <a:r>
              <a:rPr lang="en-US" dirty="0" err="1" smtClean="0"/>
              <a:t>|c</a:t>
            </a:r>
            <a:r>
              <a:rPr lang="en-US" baseline="-25000" dirty="0" err="1" smtClean="0"/>
              <a:t>i</a:t>
            </a:r>
            <a:r>
              <a:rPr lang="en-US" baseline="-25000" dirty="0" smtClean="0"/>
              <a:t> </a:t>
            </a:r>
            <a:r>
              <a:rPr lang="el-GR" dirty="0" smtClean="0"/>
              <a:t>ϵ</a:t>
            </a:r>
            <a:r>
              <a:rPr lang="en-US" dirty="0" smtClean="0"/>
              <a:t> </a:t>
            </a:r>
            <a:r>
              <a:rPr lang="en-US" b="1" dirty="0" smtClean="0"/>
              <a:t>R </a:t>
            </a:r>
            <a:r>
              <a:rPr lang="en-US" dirty="0" smtClean="0"/>
              <a:t>and </a:t>
            </a:r>
            <a:r>
              <a:rPr lang="en-US" b="1" dirty="0" err="1" smtClean="0"/>
              <a:t>u</a:t>
            </a:r>
            <a:r>
              <a:rPr lang="en-US" b="1" baseline="-25000" dirty="0" err="1" smtClean="0"/>
              <a:t>i</a:t>
            </a:r>
            <a:r>
              <a:rPr lang="en-US" b="1" baseline="-25000" dirty="0" smtClean="0"/>
              <a:t> </a:t>
            </a:r>
            <a:r>
              <a:rPr lang="el-GR" dirty="0" smtClean="0"/>
              <a:t>ϵ</a:t>
            </a:r>
            <a:r>
              <a:rPr lang="en-US" dirty="0" smtClean="0"/>
              <a:t> S}</a:t>
            </a:r>
            <a:endParaRPr lang="en-US" b="1" dirty="0" smtClean="0"/>
          </a:p>
          <a:p>
            <a:pPr algn="just"/>
            <a:r>
              <a:rPr lang="en-US" b="1" u="sng" dirty="0" smtClean="0"/>
              <a:t>  </a:t>
            </a:r>
            <a:endParaRPr lang="en-US" b="1" u="sng" dirty="0"/>
          </a:p>
          <a:p>
            <a:pPr algn="just"/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146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09600" y="609600"/>
            <a:ext cx="7957131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You will give the following input to the neural network function named Training() that will be provided to you:</a:t>
            </a:r>
          </a:p>
          <a:p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b="1" i="1" dirty="0" smtClean="0"/>
              <a:t>Input Layer Size</a:t>
            </a:r>
          </a:p>
          <a:p>
            <a:pPr marL="342900" indent="-342900">
              <a:buFont typeface="+mj-lt"/>
              <a:buAutoNum type="arabicPeriod"/>
            </a:pPr>
            <a:endParaRPr lang="en-US" b="1" i="1" dirty="0" smtClean="0"/>
          </a:p>
          <a:p>
            <a:pPr marL="342900" indent="-342900">
              <a:buFont typeface="+mj-lt"/>
              <a:buAutoNum type="arabicPeriod"/>
            </a:pPr>
            <a:r>
              <a:rPr lang="en-US" b="1" i="1" dirty="0" smtClean="0"/>
              <a:t>Hidden Layer Size</a:t>
            </a:r>
          </a:p>
          <a:p>
            <a:pPr marL="342900" indent="-342900">
              <a:buFont typeface="+mj-lt"/>
              <a:buAutoNum type="arabicPeriod"/>
            </a:pPr>
            <a:endParaRPr lang="en-US" b="1" i="1" dirty="0" smtClean="0"/>
          </a:p>
          <a:p>
            <a:pPr marL="342900" indent="-342900">
              <a:buFont typeface="+mj-lt"/>
              <a:buAutoNum type="arabicPeriod"/>
            </a:pPr>
            <a:r>
              <a:rPr lang="en-US" b="1" i="1" dirty="0" smtClean="0"/>
              <a:t>Number of classes</a:t>
            </a:r>
          </a:p>
          <a:p>
            <a:pPr marL="342900" indent="-342900">
              <a:buFont typeface="+mj-lt"/>
              <a:buAutoNum type="arabicPeriod"/>
            </a:pPr>
            <a:endParaRPr lang="en-US" b="1" i="1" dirty="0" smtClean="0"/>
          </a:p>
          <a:p>
            <a:pPr marL="342900" indent="-342900">
              <a:buFont typeface="+mj-lt"/>
              <a:buAutoNum type="arabicPeriod"/>
            </a:pPr>
            <a:r>
              <a:rPr lang="en-US" b="1" i="1" dirty="0" smtClean="0"/>
              <a:t>Image feature matrix</a:t>
            </a:r>
          </a:p>
          <a:p>
            <a:pPr marL="342900" indent="-342900">
              <a:buFont typeface="+mj-lt"/>
              <a:buAutoNum type="arabicPeriod"/>
            </a:pPr>
            <a:endParaRPr lang="en-US" b="1" i="1" dirty="0" smtClean="0"/>
          </a:p>
          <a:p>
            <a:pPr marL="342900" indent="-342900">
              <a:buFont typeface="+mj-lt"/>
              <a:buAutoNum type="arabicPeriod"/>
            </a:pPr>
            <a:r>
              <a:rPr lang="en-US" b="1" i="1" dirty="0" smtClean="0"/>
              <a:t>Output of the training data</a:t>
            </a:r>
          </a:p>
          <a:p>
            <a:pPr marL="342900" indent="-342900">
              <a:buFont typeface="+mj-lt"/>
              <a:buAutoNum type="arabicPeriod"/>
            </a:pPr>
            <a:endParaRPr lang="en-US" b="1" i="1" dirty="0" smtClean="0"/>
          </a:p>
          <a:p>
            <a:pPr marL="342900" indent="-342900">
              <a:buFont typeface="+mj-lt"/>
              <a:buAutoNum type="arabicPeriod"/>
            </a:pPr>
            <a:r>
              <a:rPr lang="en-US" b="1" i="1" dirty="0" err="1" smtClean="0"/>
              <a:t>Overfitting</a:t>
            </a:r>
            <a:r>
              <a:rPr lang="en-US" b="1" i="1" dirty="0" smtClean="0"/>
              <a:t> parameter</a:t>
            </a:r>
          </a:p>
          <a:p>
            <a:endParaRPr lang="en-US" b="1" i="1" dirty="0"/>
          </a:p>
          <a:p>
            <a:endParaRPr lang="en-US" b="1" i="1" dirty="0" smtClean="0"/>
          </a:p>
          <a:p>
            <a:r>
              <a:rPr lang="en-US" dirty="0" smtClean="0"/>
              <a:t>The output of the neural network will give us Theta1 and Theta2.</a:t>
            </a:r>
          </a:p>
          <a:p>
            <a:pPr marL="342900" indent="-342900">
              <a:buFont typeface="+mj-lt"/>
              <a:buAutoNum type="arabicPeriod"/>
            </a:pPr>
            <a:endParaRPr lang="en-US" b="1" i="1" dirty="0"/>
          </a:p>
          <a:p>
            <a:pPr marL="342900" indent="-342900">
              <a:buFont typeface="+mj-lt"/>
              <a:buAutoNum type="arabicPeriod"/>
            </a:pPr>
            <a:endParaRPr lang="en-US" b="1" i="1" dirty="0" smtClean="0"/>
          </a:p>
          <a:p>
            <a:pPr marL="342900" indent="-342900">
              <a:buFont typeface="+mj-lt"/>
              <a:buAutoNum type="arabicPeriod"/>
            </a:pPr>
            <a:endParaRPr lang="en-US" b="1" i="1" dirty="0"/>
          </a:p>
          <a:p>
            <a:pPr marL="342900" indent="-342900">
              <a:buFont typeface="+mj-lt"/>
              <a:buAutoNum type="arabicPeriod"/>
            </a:pPr>
            <a:endParaRPr lang="en-US" b="1" i="1" dirty="0" smtClean="0"/>
          </a:p>
        </p:txBody>
      </p:sp>
    </p:spTree>
    <p:extLst>
      <p:ext uri="{BB962C8B-B14F-4D97-AF65-F5344CB8AC3E}">
        <p14:creationId xmlns:p14="http://schemas.microsoft.com/office/powerpoint/2010/main" val="102535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1000" y="381001"/>
            <a:ext cx="830580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 smtClean="0"/>
              <a:t>  </a:t>
            </a:r>
            <a:r>
              <a:rPr lang="en-US" sz="3600" b="1" u="sng" dirty="0" smtClean="0"/>
              <a:t>Linear Independence and</a:t>
            </a:r>
            <a:r>
              <a:rPr lang="en-US" sz="3600" b="1" u="sng" dirty="0"/>
              <a:t> </a:t>
            </a:r>
            <a:r>
              <a:rPr lang="en-US" sz="3600" b="1" u="sng" dirty="0" smtClean="0"/>
              <a:t>Subspaces</a:t>
            </a:r>
          </a:p>
          <a:p>
            <a:pPr algn="just"/>
            <a:endParaRPr lang="en-US" sz="3600" b="1" u="sng" dirty="0" smtClean="0"/>
          </a:p>
          <a:p>
            <a:pPr algn="just"/>
            <a:r>
              <a:rPr lang="en-US" b="1" u="sng" dirty="0" smtClean="0"/>
              <a:t>Linear Independence</a:t>
            </a:r>
            <a:r>
              <a:rPr lang="en-US" dirty="0" smtClean="0"/>
              <a:t>: In simple words, </a:t>
            </a:r>
            <a:r>
              <a:rPr lang="en-US" dirty="0"/>
              <a:t>a</a:t>
            </a:r>
            <a:r>
              <a:rPr lang="en-US" dirty="0" smtClean="0"/>
              <a:t> set of vectors S = {</a:t>
            </a:r>
            <a:r>
              <a:rPr lang="en-US" b="1" dirty="0" smtClean="0"/>
              <a:t>u</a:t>
            </a:r>
            <a:r>
              <a:rPr lang="en-US" b="1" baseline="-25000" dirty="0" smtClean="0"/>
              <a:t>1</a:t>
            </a:r>
            <a:r>
              <a:rPr lang="en-US" b="1" dirty="0" smtClean="0"/>
              <a:t>,u</a:t>
            </a:r>
            <a:r>
              <a:rPr lang="en-US" b="1" baseline="-25000" dirty="0" smtClean="0"/>
              <a:t>2</a:t>
            </a:r>
            <a:r>
              <a:rPr lang="en-US" b="1" dirty="0" smtClean="0"/>
              <a:t>,…,u</a:t>
            </a:r>
            <a:r>
              <a:rPr lang="en-US" b="1" baseline="-25000" dirty="0" smtClean="0"/>
              <a:t>n</a:t>
            </a:r>
            <a:r>
              <a:rPr lang="en-US" dirty="0" smtClean="0"/>
              <a:t>} is said to be </a:t>
            </a:r>
            <a:r>
              <a:rPr lang="en-US" b="1" dirty="0" smtClean="0"/>
              <a:t>linearly independent </a:t>
            </a:r>
            <a:r>
              <a:rPr lang="en-US" dirty="0" smtClean="0"/>
              <a:t>if none of the vectors of S can be expressed as a linear combination of the remaining (n-1) vectors.</a:t>
            </a:r>
          </a:p>
          <a:p>
            <a:pPr algn="just"/>
            <a:r>
              <a:rPr lang="en-US" dirty="0" smtClean="0"/>
              <a:t>If any of the vector in S can be expressed as a linear combination of the others, the set is said to be </a:t>
            </a:r>
            <a:r>
              <a:rPr lang="en-US" b="1" dirty="0" smtClean="0"/>
              <a:t>linearly dependent</a:t>
            </a:r>
            <a:r>
              <a:rPr lang="en-US" dirty="0" smtClean="0"/>
              <a:t>.</a:t>
            </a:r>
          </a:p>
          <a:p>
            <a:pPr algn="just"/>
            <a:endParaRPr lang="en-US" dirty="0"/>
          </a:p>
          <a:p>
            <a:pPr algn="just"/>
            <a:endParaRPr lang="en-US" dirty="0" smtClean="0"/>
          </a:p>
          <a:p>
            <a:pPr algn="just"/>
            <a:r>
              <a:rPr lang="en-US" b="1" u="sng" dirty="0" smtClean="0"/>
              <a:t>Subspaces</a:t>
            </a:r>
            <a:r>
              <a:rPr lang="en-US" dirty="0" smtClean="0"/>
              <a:t>: </a:t>
            </a:r>
            <a:r>
              <a:rPr lang="en-US" dirty="0"/>
              <a:t> </a:t>
            </a:r>
            <a:r>
              <a:rPr lang="en-US" dirty="0" smtClean="0"/>
              <a:t>In simple words, a</a:t>
            </a:r>
            <a:r>
              <a:rPr lang="en-US" dirty="0"/>
              <a:t> </a:t>
            </a:r>
            <a:r>
              <a:rPr lang="en-US" b="1" dirty="0"/>
              <a:t>linear subspace</a:t>
            </a:r>
            <a:r>
              <a:rPr lang="en-US" dirty="0"/>
              <a:t> (or </a:t>
            </a:r>
            <a:r>
              <a:rPr lang="en-US" b="1" dirty="0"/>
              <a:t>vector subspace</a:t>
            </a:r>
            <a:r>
              <a:rPr lang="en-US" dirty="0"/>
              <a:t>) is a </a:t>
            </a:r>
            <a:r>
              <a:rPr lang="en-US" dirty="0" smtClean="0"/>
              <a:t>vector space that </a:t>
            </a:r>
            <a:r>
              <a:rPr lang="en-US" dirty="0"/>
              <a:t>is a </a:t>
            </a:r>
            <a:r>
              <a:rPr lang="en-US" dirty="0" smtClean="0"/>
              <a:t>subset</a:t>
            </a:r>
            <a:r>
              <a:rPr lang="en-US" dirty="0"/>
              <a:t> </a:t>
            </a:r>
            <a:r>
              <a:rPr lang="en-US" dirty="0" smtClean="0"/>
              <a:t>of </a:t>
            </a:r>
            <a:r>
              <a:rPr lang="en-US" dirty="0"/>
              <a:t>some other (higher-dimension) vector </a:t>
            </a:r>
            <a:r>
              <a:rPr lang="en-US" dirty="0" smtClean="0"/>
              <a:t>space. More formally, If</a:t>
            </a:r>
            <a:r>
              <a:rPr lang="en-US" dirty="0"/>
              <a:t> </a:t>
            </a:r>
            <a:r>
              <a:rPr lang="en-US" i="1" dirty="0"/>
              <a:t>V</a:t>
            </a:r>
            <a:r>
              <a:rPr lang="en-US" dirty="0"/>
              <a:t> </a:t>
            </a:r>
            <a:r>
              <a:rPr lang="en-US" dirty="0" smtClean="0"/>
              <a:t>is </a:t>
            </a:r>
            <a:r>
              <a:rPr lang="en-US" dirty="0"/>
              <a:t>a vector space </a:t>
            </a:r>
            <a:r>
              <a:rPr lang="en-US" dirty="0" smtClean="0"/>
              <a:t>, and </a:t>
            </a:r>
            <a:r>
              <a:rPr lang="en-US" i="1" dirty="0" smtClean="0"/>
              <a:t>W</a:t>
            </a:r>
            <a:r>
              <a:rPr lang="en-US" dirty="0"/>
              <a:t> </a:t>
            </a:r>
            <a:r>
              <a:rPr lang="en-US" dirty="0" smtClean="0"/>
              <a:t>is </a:t>
            </a:r>
            <a:r>
              <a:rPr lang="en-US" dirty="0"/>
              <a:t>a subset of </a:t>
            </a:r>
            <a:r>
              <a:rPr lang="en-US" i="1" dirty="0"/>
              <a:t>V</a:t>
            </a:r>
            <a:r>
              <a:rPr lang="en-US" dirty="0"/>
              <a:t>. Then </a:t>
            </a:r>
            <a:r>
              <a:rPr lang="en-US" i="1" dirty="0"/>
              <a:t>W</a:t>
            </a:r>
            <a:r>
              <a:rPr lang="en-US" dirty="0"/>
              <a:t> is a subspace </a:t>
            </a:r>
            <a:r>
              <a:rPr lang="en-US" dirty="0" smtClean="0"/>
              <a:t>if and </a:t>
            </a:r>
            <a:r>
              <a:rPr lang="en-US" dirty="0"/>
              <a:t>only if </a:t>
            </a:r>
            <a:r>
              <a:rPr lang="en-US" i="1" dirty="0"/>
              <a:t>W</a:t>
            </a:r>
            <a:r>
              <a:rPr lang="en-US" dirty="0"/>
              <a:t> satisfies the following three </a:t>
            </a:r>
            <a:r>
              <a:rPr lang="en-US" dirty="0" smtClean="0"/>
              <a:t>conditions: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dirty="0"/>
              <a:t>The zero vector, </a:t>
            </a:r>
            <a:r>
              <a:rPr lang="en-US" b="1" dirty="0"/>
              <a:t>0</a:t>
            </a:r>
            <a:r>
              <a:rPr lang="en-US" dirty="0"/>
              <a:t>, is in </a:t>
            </a:r>
            <a:r>
              <a:rPr lang="en-US" i="1" dirty="0"/>
              <a:t>W</a:t>
            </a:r>
            <a:r>
              <a:rPr lang="en-US" dirty="0"/>
              <a:t>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dirty="0"/>
              <a:t>If </a:t>
            </a:r>
            <a:r>
              <a:rPr lang="en-US" b="1" dirty="0"/>
              <a:t>u</a:t>
            </a:r>
            <a:r>
              <a:rPr lang="en-US" dirty="0"/>
              <a:t> and </a:t>
            </a:r>
            <a:r>
              <a:rPr lang="en-US" b="1" dirty="0"/>
              <a:t>v</a:t>
            </a:r>
            <a:r>
              <a:rPr lang="en-US" dirty="0"/>
              <a:t> are elements of </a:t>
            </a:r>
            <a:r>
              <a:rPr lang="en-US" i="1" dirty="0"/>
              <a:t>W</a:t>
            </a:r>
            <a:r>
              <a:rPr lang="en-US" dirty="0"/>
              <a:t>, then the sum </a:t>
            </a:r>
            <a:r>
              <a:rPr lang="en-US" b="1" dirty="0"/>
              <a:t>u</a:t>
            </a:r>
            <a:r>
              <a:rPr lang="en-US" dirty="0"/>
              <a:t> + </a:t>
            </a:r>
            <a:r>
              <a:rPr lang="en-US" b="1" dirty="0"/>
              <a:t>v</a:t>
            </a:r>
            <a:r>
              <a:rPr lang="en-US" dirty="0"/>
              <a:t> is an element of </a:t>
            </a:r>
            <a:r>
              <a:rPr lang="en-US" i="1" dirty="0" smtClean="0"/>
              <a:t>W.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dirty="0"/>
              <a:t>If </a:t>
            </a:r>
            <a:r>
              <a:rPr lang="en-US" b="1" dirty="0"/>
              <a:t>u</a:t>
            </a:r>
            <a:r>
              <a:rPr lang="en-US" dirty="0"/>
              <a:t> is an element of </a:t>
            </a:r>
            <a:r>
              <a:rPr lang="en-US" i="1" dirty="0"/>
              <a:t>W</a:t>
            </a:r>
            <a:r>
              <a:rPr lang="en-US" dirty="0"/>
              <a:t> and </a:t>
            </a:r>
            <a:r>
              <a:rPr lang="en-US" i="1" dirty="0"/>
              <a:t>c</a:t>
            </a:r>
            <a:r>
              <a:rPr lang="en-US" dirty="0"/>
              <a:t> is a scalar from </a:t>
            </a:r>
            <a:r>
              <a:rPr lang="en-US" i="1" dirty="0"/>
              <a:t>K</a:t>
            </a:r>
            <a:r>
              <a:rPr lang="en-US" dirty="0"/>
              <a:t>, then the product </a:t>
            </a:r>
            <a:r>
              <a:rPr lang="en-US" i="1" dirty="0"/>
              <a:t>c</a:t>
            </a:r>
            <a:r>
              <a:rPr lang="en-US" b="1" dirty="0"/>
              <a:t>u</a:t>
            </a:r>
            <a:r>
              <a:rPr lang="en-US" dirty="0"/>
              <a:t> is an element of </a:t>
            </a:r>
            <a:r>
              <a:rPr lang="en-US" i="1" dirty="0" smtClean="0"/>
              <a:t>W.</a:t>
            </a:r>
            <a:endParaRPr lang="en-US" dirty="0" smtClean="0"/>
          </a:p>
          <a:p>
            <a:pPr algn="just"/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496817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62000" y="457200"/>
            <a:ext cx="8001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/>
              <a:t> </a:t>
            </a:r>
            <a:r>
              <a:rPr lang="en-US" sz="3600" b="1" dirty="0" smtClean="0"/>
              <a:t>               </a:t>
            </a:r>
            <a:r>
              <a:rPr lang="en-US" sz="3600" b="1" u="sng" dirty="0" smtClean="0"/>
              <a:t>Basis of a Subspace</a:t>
            </a:r>
          </a:p>
          <a:p>
            <a:pPr algn="just"/>
            <a:endParaRPr lang="en-US" b="1" u="sng" dirty="0" smtClean="0"/>
          </a:p>
          <a:p>
            <a:pPr algn="just"/>
            <a:r>
              <a:rPr lang="en-US" b="1" u="sng" dirty="0" smtClean="0"/>
              <a:t>Basis</a:t>
            </a:r>
            <a:r>
              <a:rPr lang="en-US" b="1" dirty="0" smtClean="0"/>
              <a:t>: </a:t>
            </a:r>
            <a:r>
              <a:rPr lang="en-US" dirty="0"/>
              <a:t>A </a:t>
            </a:r>
            <a:r>
              <a:rPr lang="en-US" b="1" dirty="0"/>
              <a:t>basis</a:t>
            </a:r>
            <a:r>
              <a:rPr lang="en-US" dirty="0"/>
              <a:t> for a subspace </a:t>
            </a:r>
            <a:r>
              <a:rPr lang="en-US" i="1" dirty="0"/>
              <a:t>S</a:t>
            </a:r>
            <a:r>
              <a:rPr lang="en-US" dirty="0"/>
              <a:t> is a set of </a:t>
            </a:r>
            <a:r>
              <a:rPr lang="en-US" b="1" dirty="0"/>
              <a:t>linearly independent</a:t>
            </a:r>
            <a:r>
              <a:rPr lang="en-US" dirty="0"/>
              <a:t> vectors whose span is </a:t>
            </a:r>
            <a:r>
              <a:rPr lang="en-US" i="1" dirty="0"/>
              <a:t>S</a:t>
            </a:r>
            <a:r>
              <a:rPr lang="en-US" dirty="0"/>
              <a:t>. </a:t>
            </a:r>
            <a:r>
              <a:rPr lang="en-US" b="1" dirty="0"/>
              <a:t>The number of elements in a basis is always equal to the geometric dimension of the subspace</a:t>
            </a:r>
            <a:r>
              <a:rPr lang="en-US" b="1" dirty="0" smtClean="0"/>
              <a:t>.</a:t>
            </a:r>
          </a:p>
          <a:p>
            <a:pPr algn="just"/>
            <a:endParaRPr lang="en-US" b="1" dirty="0" smtClean="0"/>
          </a:p>
          <a:p>
            <a:pPr algn="just"/>
            <a:r>
              <a:rPr lang="en-US" dirty="0" smtClean="0"/>
              <a:t>For example: A plane (2D) is a subspace in 3D space whose basis is </a:t>
            </a:r>
            <a:r>
              <a:rPr lang="en-US" b="1" dirty="0" smtClean="0"/>
              <a:t>a set of two linearly independent vectors</a:t>
            </a:r>
            <a:r>
              <a:rPr lang="en-US" dirty="0" smtClean="0"/>
              <a:t>. Every point in the plane can be represented as a </a:t>
            </a:r>
            <a:r>
              <a:rPr lang="en-US" b="1" dirty="0" smtClean="0"/>
              <a:t>linear combination</a:t>
            </a:r>
            <a:r>
              <a:rPr lang="en-US" dirty="0" smtClean="0"/>
              <a:t> of these two </a:t>
            </a:r>
            <a:r>
              <a:rPr lang="en-US" b="1" dirty="0" smtClean="0"/>
              <a:t>basis vectors.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3276600"/>
            <a:ext cx="5486400" cy="335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167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4267200"/>
            <a:ext cx="5486400" cy="566738"/>
          </a:xfrm>
        </p:spPr>
        <p:txBody>
          <a:bodyPr>
            <a:normAutofit/>
          </a:bodyPr>
          <a:lstStyle/>
          <a:p>
            <a:r>
              <a:rPr lang="en-US" sz="2400" u="sng" dirty="0" smtClean="0"/>
              <a:t>A rough representation of a subspace.</a:t>
            </a:r>
            <a:endParaRPr lang="en-US" sz="2400" u="sng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4953000"/>
            <a:ext cx="5486400" cy="804862"/>
          </a:xfrm>
        </p:spPr>
        <p:txBody>
          <a:bodyPr>
            <a:no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A “Face space” is a subset of the N-dimensional space.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A “Face space”  can be represented as a linear combination of k linearly independent  N-dimensional vectors (Basis).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/>
              <a:t>Therefore, our job would be to find a basis for our “Face space”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1600" dirty="0"/>
          </a:p>
        </p:txBody>
      </p:sp>
      <p:pic>
        <p:nvPicPr>
          <p:cNvPr id="7" name="Picture Placeholder 6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22" r="12622"/>
          <a:stretch>
            <a:fillRect/>
          </a:stretch>
        </p:blipFill>
        <p:spPr>
          <a:xfrm>
            <a:off x="685800" y="304800"/>
            <a:ext cx="7620000" cy="4114800"/>
          </a:xfrm>
        </p:spPr>
      </p:pic>
    </p:spTree>
    <p:extLst>
      <p:ext uri="{BB962C8B-B14F-4D97-AF65-F5344CB8AC3E}">
        <p14:creationId xmlns:p14="http://schemas.microsoft.com/office/powerpoint/2010/main" val="1205514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33600" y="762000"/>
            <a:ext cx="4953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i="1" u="sng" dirty="0" smtClean="0"/>
              <a:t>WHY DO WE NEED TO FIND THE BASIS??????</a:t>
            </a:r>
            <a:endParaRPr lang="en-US" sz="7200" i="1" u="sng" dirty="0"/>
          </a:p>
        </p:txBody>
      </p:sp>
      <p:sp>
        <p:nvSpPr>
          <p:cNvPr id="6" name="TextBox 5"/>
          <p:cNvSpPr txBox="1"/>
          <p:nvPr/>
        </p:nvSpPr>
        <p:spPr>
          <a:xfrm>
            <a:off x="4114800" y="2971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114800" y="2971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158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01782" y="29308"/>
                <a:ext cx="8361218" cy="92419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itchFamily="34" charset="0"/>
                  <a:buChar char="•"/>
                </a:pPr>
                <a:r>
                  <a:rPr lang="en-US" dirty="0" smtClean="0"/>
                  <a:t>Let F</a:t>
                </a:r>
                <a:r>
                  <a:rPr lang="en-US" baseline="-25000" dirty="0" smtClean="0"/>
                  <a:t>i</a:t>
                </a:r>
                <a:r>
                  <a:rPr lang="en-US" dirty="0" smtClean="0"/>
                  <a:t> be a vector in </a:t>
                </a:r>
                <a:r>
                  <a:rPr lang="en-US" b="1" dirty="0" err="1" smtClean="0"/>
                  <a:t>R</a:t>
                </a:r>
                <a:r>
                  <a:rPr lang="en-US" baseline="30000" dirty="0" err="1" smtClean="0"/>
                  <a:t>n</a:t>
                </a:r>
                <a:r>
                  <a:rPr lang="en-US" dirty="0" smtClean="0"/>
                  <a:t> (i</a:t>
                </a:r>
                <a:r>
                  <a:rPr lang="en-US" baseline="30000" dirty="0" err="1" smtClean="0"/>
                  <a:t>th</a:t>
                </a:r>
                <a:r>
                  <a:rPr lang="en-US" dirty="0" smtClean="0"/>
                  <a:t> item in our training set) representing a face.</a:t>
                </a:r>
              </a:p>
              <a:p>
                <a:r>
                  <a:rPr lang="en-US" dirty="0"/>
                  <a:t>then,  </a:t>
                </a:r>
                <a:r>
                  <a:rPr lang="en-US" b="1" dirty="0"/>
                  <a:t>F</a:t>
                </a:r>
                <a:r>
                  <a:rPr lang="en-US" b="1" baseline="-25000" dirty="0"/>
                  <a:t>i</a:t>
                </a:r>
                <a:r>
                  <a:rPr lang="en-US" dirty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i="1">
                                <a:latin typeface="Cambria Math"/>
                              </a:rPr>
                            </m:ctrlPr>
                          </m:eqArrPr>
                          <m:e>
                            <m:r>
                              <a:rPr lang="en-US" i="1">
                                <a:latin typeface="Cambria Math"/>
                              </a:rPr>
                              <m:t>𝑓</m:t>
                            </m:r>
                            <m:r>
                              <a:rPr lang="en-US" i="1" baseline="-25000">
                                <a:latin typeface="Cambria Math"/>
                              </a:rPr>
                              <m:t>𝑖</m:t>
                            </m:r>
                            <m:r>
                              <a:rPr lang="en-US" i="1" baseline="-25000">
                                <a:latin typeface="Cambria Math"/>
                              </a:rPr>
                              <m:t>1</m:t>
                            </m:r>
                          </m:e>
                          <m:e>
                            <m:r>
                              <a:rPr lang="en-US" i="1">
                                <a:latin typeface="Cambria Math"/>
                              </a:rPr>
                              <m:t>𝑓</m:t>
                            </m:r>
                            <m:r>
                              <a:rPr lang="en-US" i="1" baseline="-25000">
                                <a:latin typeface="Cambria Math"/>
                              </a:rPr>
                              <m:t>𝑖</m:t>
                            </m:r>
                            <m:r>
                              <a:rPr lang="en-US" i="1" baseline="-25000">
                                <a:latin typeface="Cambria Math"/>
                              </a:rPr>
                              <m:t>2</m:t>
                            </m:r>
                          </m:e>
                          <m:e>
                            <m:r>
                              <a:rPr lang="en-US" i="1">
                                <a:latin typeface="Cambria Math"/>
                              </a:rPr>
                              <m:t>𝑓</m:t>
                            </m:r>
                            <m:r>
                              <a:rPr lang="en-US" i="1" baseline="-25000">
                                <a:latin typeface="Cambria Math"/>
                              </a:rPr>
                              <m:t>𝑖</m:t>
                            </m:r>
                            <m:r>
                              <a:rPr lang="en-US" i="1" baseline="-25000">
                                <a:latin typeface="Cambria Math"/>
                              </a:rPr>
                              <m:t>3</m:t>
                            </m:r>
                          </m:e>
                          <m:e>
                            <m:r>
                              <a:rPr lang="en-US" i="1">
                                <a:latin typeface="Cambria Math"/>
                              </a:rPr>
                              <m:t>.</m:t>
                            </m:r>
                          </m:e>
                          <m:e>
                            <m:r>
                              <a:rPr lang="en-US" i="1">
                                <a:latin typeface="Cambria Math"/>
                              </a:rPr>
                              <m:t>.</m:t>
                            </m:r>
                          </m:e>
                          <m:e>
                            <m:r>
                              <a:rPr lang="en-US" i="1">
                                <a:latin typeface="Cambria Math"/>
                              </a:rPr>
                              <m:t>.</m:t>
                            </m:r>
                          </m:e>
                          <m:e>
                            <m:r>
                              <a:rPr lang="en-US" i="1">
                                <a:latin typeface="Cambria Math"/>
                              </a:rPr>
                              <m:t>.</m:t>
                            </m:r>
                          </m:e>
                          <m:e>
                            <m:r>
                              <a:rPr lang="en-US" i="1">
                                <a:latin typeface="Cambria Math"/>
                              </a:rPr>
                              <m:t>𝑓</m:t>
                            </m:r>
                            <m:r>
                              <a:rPr lang="en-US" i="1" baseline="-25000">
                                <a:latin typeface="Cambria Math"/>
                              </a:rPr>
                              <m:t>𝑖𝑛</m:t>
                            </m:r>
                          </m:e>
                        </m:eqArr>
                      </m:e>
                    </m:d>
                  </m:oMath>
                </a14:m>
                <a:r>
                  <a:rPr lang="en-US" baseline="30000" dirty="0"/>
                  <a:t> . </a:t>
                </a:r>
              </a:p>
              <a:p>
                <a:endParaRPr lang="en-US" dirty="0" smtClean="0"/>
              </a:p>
              <a:p>
                <a:pPr marL="285750" indent="-285750">
                  <a:buFont typeface="Arial" pitchFamily="34" charset="0"/>
                  <a:buChar char="•"/>
                </a:pPr>
                <a:r>
                  <a:rPr lang="en-US" dirty="0" smtClean="0"/>
                  <a:t>Let S = {</a:t>
                </a:r>
                <a:r>
                  <a:rPr lang="en-US" b="1" dirty="0" smtClean="0"/>
                  <a:t>u</a:t>
                </a:r>
                <a:r>
                  <a:rPr lang="en-US" b="1" baseline="-25000" dirty="0" smtClean="0"/>
                  <a:t>1</a:t>
                </a:r>
                <a:r>
                  <a:rPr lang="en-US" b="1" dirty="0" smtClean="0"/>
                  <a:t>, u</a:t>
                </a:r>
                <a:r>
                  <a:rPr lang="en-US" b="1" baseline="-25000" dirty="0" smtClean="0"/>
                  <a:t>2</a:t>
                </a:r>
                <a:r>
                  <a:rPr lang="en-US" b="1" dirty="0" smtClean="0"/>
                  <a:t>, u</a:t>
                </a:r>
                <a:r>
                  <a:rPr lang="en-US" b="1" baseline="-25000" dirty="0" smtClean="0"/>
                  <a:t>3</a:t>
                </a:r>
                <a:r>
                  <a:rPr lang="en-US" b="1" dirty="0" smtClean="0"/>
                  <a:t>,…….,</a:t>
                </a:r>
                <a:r>
                  <a:rPr lang="en-US" b="1" dirty="0" err="1" smtClean="0"/>
                  <a:t>u</a:t>
                </a:r>
                <a:r>
                  <a:rPr lang="en-US" b="1" baseline="-25000" dirty="0" err="1" smtClean="0"/>
                  <a:t>k</a:t>
                </a:r>
                <a:r>
                  <a:rPr lang="en-US" dirty="0" smtClean="0"/>
                  <a:t>} be the basis vectors of the “Face space”.</a:t>
                </a:r>
              </a:p>
              <a:p>
                <a:r>
                  <a:rPr lang="en-US" dirty="0" smtClean="0"/>
                  <a:t>      Here, </a:t>
                </a:r>
                <a:r>
                  <a:rPr lang="en-US" b="1" dirty="0" err="1" smtClean="0"/>
                  <a:t>u</a:t>
                </a:r>
                <a:r>
                  <a:rPr lang="en-US" b="1" baseline="-25000" dirty="0" err="1" smtClean="0"/>
                  <a:t>i</a:t>
                </a:r>
                <a:r>
                  <a:rPr lang="en-US" dirty="0" smtClean="0"/>
                  <a:t>ϵ </a:t>
                </a:r>
                <a:r>
                  <a:rPr lang="en-US" b="1" dirty="0" err="1" smtClean="0"/>
                  <a:t>R</a:t>
                </a:r>
                <a:r>
                  <a:rPr lang="en-US" baseline="30000" dirty="0" err="1" smtClean="0"/>
                  <a:t>n</a:t>
                </a:r>
                <a:r>
                  <a:rPr lang="en-US" dirty="0" smtClean="0"/>
                  <a:t>.</a:t>
                </a:r>
              </a:p>
              <a:p>
                <a:pPr marL="285750" indent="-285750">
                  <a:buFont typeface="Arial" pitchFamily="34" charset="0"/>
                  <a:buChar char="•"/>
                </a:pPr>
                <a:r>
                  <a:rPr lang="en-US" dirty="0" smtClean="0"/>
                  <a:t>Since every element in the “Face space” is a </a:t>
                </a:r>
                <a:r>
                  <a:rPr lang="en-US" b="1" dirty="0" smtClean="0"/>
                  <a:t>linear combination </a:t>
                </a:r>
                <a:r>
                  <a:rPr lang="en-US" dirty="0" smtClean="0"/>
                  <a:t>of the </a:t>
                </a:r>
                <a:r>
                  <a:rPr lang="en-US" b="1" dirty="0" smtClean="0"/>
                  <a:t>basis vectors,</a:t>
                </a:r>
              </a:p>
              <a:p>
                <a:r>
                  <a:rPr lang="en-US" dirty="0" smtClean="0"/>
                  <a:t>therefore,  </a:t>
                </a:r>
                <a:r>
                  <a:rPr lang="en-US" b="1" dirty="0" smtClean="0"/>
                  <a:t>F</a:t>
                </a:r>
                <a:r>
                  <a:rPr lang="en-US" b="1" baseline="-25000" dirty="0" smtClean="0"/>
                  <a:t>i</a:t>
                </a:r>
                <a:r>
                  <a:rPr lang="en-US" dirty="0" smtClean="0"/>
                  <a:t>= c</a:t>
                </a:r>
                <a:r>
                  <a:rPr lang="en-US" baseline="-25000" dirty="0" smtClean="0"/>
                  <a:t>i1</a:t>
                </a:r>
                <a:r>
                  <a:rPr lang="en-US" b="1" dirty="0" smtClean="0"/>
                  <a:t>u</a:t>
                </a:r>
                <a:r>
                  <a:rPr lang="en-US" b="1" baseline="-25000" dirty="0" smtClean="0"/>
                  <a:t>1</a:t>
                </a:r>
                <a:r>
                  <a:rPr lang="en-US" dirty="0" smtClean="0"/>
                  <a:t>+c</a:t>
                </a:r>
                <a:r>
                  <a:rPr lang="en-US" baseline="-25000" dirty="0" smtClean="0"/>
                  <a:t>i2</a:t>
                </a:r>
                <a:r>
                  <a:rPr lang="en-US" b="1" dirty="0" smtClean="0"/>
                  <a:t>u</a:t>
                </a:r>
                <a:r>
                  <a:rPr lang="en-US" b="1" baseline="-25000" dirty="0" smtClean="0"/>
                  <a:t>2</a:t>
                </a:r>
                <a:r>
                  <a:rPr lang="en-US" dirty="0" smtClean="0"/>
                  <a:t>+……..+</a:t>
                </a:r>
                <a:r>
                  <a:rPr lang="en-US" dirty="0" err="1" smtClean="0"/>
                  <a:t>c</a:t>
                </a:r>
                <a:r>
                  <a:rPr lang="en-US" baseline="-25000" dirty="0" err="1" smtClean="0"/>
                  <a:t>ik</a:t>
                </a:r>
                <a:r>
                  <a:rPr lang="en-US" b="1" dirty="0" err="1" smtClean="0"/>
                  <a:t>u</a:t>
                </a:r>
                <a:r>
                  <a:rPr lang="en-US" b="1" baseline="-25000" dirty="0" err="1" smtClean="0"/>
                  <a:t>k</a:t>
                </a:r>
                <a:r>
                  <a:rPr lang="en-US" b="1" baseline="-25000" dirty="0" smtClean="0"/>
                  <a:t>.</a:t>
                </a:r>
                <a:endParaRPr lang="en-US" b="1" dirty="0" smtClean="0"/>
              </a:p>
              <a:p>
                <a:pPr marL="285750" indent="-285750">
                  <a:buFont typeface="Arial" pitchFamily="34" charset="0"/>
                  <a:buChar char="•"/>
                </a:pPr>
                <a:r>
                  <a:rPr lang="en-US" dirty="0" smtClean="0"/>
                  <a:t>Thus, for every face, we have a unique value of c</a:t>
                </a:r>
                <a:r>
                  <a:rPr lang="en-US" baseline="-25000" dirty="0" smtClean="0"/>
                  <a:t>i1</a:t>
                </a:r>
                <a:r>
                  <a:rPr lang="en-US" dirty="0" smtClean="0"/>
                  <a:t>, c</a:t>
                </a:r>
                <a:r>
                  <a:rPr lang="en-US" baseline="-25000" dirty="0" smtClean="0"/>
                  <a:t>i2</a:t>
                </a:r>
                <a:r>
                  <a:rPr lang="en-US" dirty="0" smtClean="0"/>
                  <a:t>, c</a:t>
                </a:r>
                <a:r>
                  <a:rPr lang="en-US" baseline="-25000" dirty="0" smtClean="0"/>
                  <a:t>i3</a:t>
                </a:r>
                <a:r>
                  <a:rPr lang="en-US" dirty="0" smtClean="0"/>
                  <a:t>, ….., </a:t>
                </a:r>
                <a:r>
                  <a:rPr lang="en-US" dirty="0" err="1" smtClean="0"/>
                  <a:t>c</a:t>
                </a:r>
                <a:r>
                  <a:rPr lang="en-US" baseline="-25000" dirty="0" err="1" smtClean="0"/>
                  <a:t>ik</a:t>
                </a:r>
                <a:r>
                  <a:rPr lang="en-US" baseline="-25000" dirty="0" smtClean="0"/>
                  <a:t>.</a:t>
                </a:r>
              </a:p>
              <a:p>
                <a:pPr marL="285750" indent="-285750">
                  <a:buFont typeface="Arial" pitchFamily="34" charset="0"/>
                  <a:buChar char="•"/>
                </a:pPr>
                <a:r>
                  <a:rPr lang="en-US" dirty="0" smtClean="0"/>
                  <a:t>Thus, the dimension of our feature vector is changed from </a:t>
                </a:r>
                <a:r>
                  <a:rPr lang="en-US" b="1" dirty="0" smtClean="0"/>
                  <a:t>n</a:t>
                </a:r>
                <a:r>
                  <a:rPr lang="en-US" dirty="0" smtClean="0"/>
                  <a:t> to </a:t>
                </a:r>
                <a:r>
                  <a:rPr lang="en-US" b="1" dirty="0" smtClean="0"/>
                  <a:t>k</a:t>
                </a:r>
                <a:r>
                  <a:rPr lang="en-US" dirty="0" smtClean="0"/>
                  <a:t>.</a:t>
                </a:r>
              </a:p>
              <a:p>
                <a:r>
                  <a:rPr lang="en-US" dirty="0" smtClean="0"/>
                  <a:t>Feature vector changed from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 smtClean="0">
                            <a:latin typeface="Cambria Math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eqArr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𝑓</m:t>
                            </m:r>
                            <m:r>
                              <a:rPr lang="en-US" b="0" i="1" baseline="-25000" smtClean="0">
                                <a:latin typeface="Cambria Math"/>
                              </a:rPr>
                              <m:t>𝑖</m:t>
                            </m:r>
                            <m:r>
                              <a:rPr lang="en-US" b="0" i="1" baseline="-25000" smtClean="0">
                                <a:latin typeface="Cambria Math"/>
                              </a:rPr>
                              <m:t>1</m:t>
                            </m:r>
                          </m:e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𝑓</m:t>
                            </m:r>
                            <m:r>
                              <a:rPr lang="en-US" b="0" i="1" baseline="-25000" smtClean="0">
                                <a:latin typeface="Cambria Math"/>
                              </a:rPr>
                              <m:t>𝑖</m:t>
                            </m:r>
                            <m:r>
                              <a:rPr lang="en-US" b="0" i="1" baseline="-25000" smtClean="0">
                                <a:latin typeface="Cambria Math"/>
                              </a:rPr>
                              <m:t>2</m:t>
                            </m:r>
                          </m:e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𝑓</m:t>
                            </m:r>
                            <m:r>
                              <a:rPr lang="en-US" b="0" i="1" baseline="-25000" smtClean="0">
                                <a:latin typeface="Cambria Math"/>
                              </a:rPr>
                              <m:t>𝑖</m:t>
                            </m:r>
                            <m:r>
                              <a:rPr lang="en-US" b="0" i="1" baseline="-25000" smtClean="0">
                                <a:latin typeface="Cambria Math"/>
                              </a:rPr>
                              <m:t>3</m:t>
                            </m:r>
                          </m:e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.</m:t>
                            </m:r>
                          </m:e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.</m:t>
                            </m:r>
                          </m:e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.</m:t>
                            </m:r>
                          </m:e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𝑓</m:t>
                            </m:r>
                            <m:r>
                              <a:rPr lang="en-US" b="0" i="1" baseline="-25000" smtClean="0">
                                <a:latin typeface="Cambria Math"/>
                              </a:rPr>
                              <m:t>𝑖𝑛</m:t>
                            </m:r>
                          </m:e>
                        </m:eqArr>
                      </m:e>
                    </m:d>
                    <m:r>
                      <a:rPr lang="en-US" b="0" i="1" baseline="-25000" smtClean="0">
                        <a:latin typeface="Cambria Math"/>
                      </a:rPr>
                      <m:t>                                                     </m:t>
                    </m:r>
                    <m:d>
                      <m:dPr>
                        <m:begChr m:val="["/>
                        <m:endChr m:val="]"/>
                        <m:ctrlPr>
                          <a:rPr lang="en-US" i="1" dirty="0" smtClean="0">
                            <a:latin typeface="Cambria Math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b="0" i="1" dirty="0" smtClean="0">
                                <a:latin typeface="Cambria Math"/>
                              </a:rPr>
                            </m:ctrlPr>
                          </m:eqArrPr>
                          <m:e>
                            <m:r>
                              <a:rPr lang="en-US" b="0" i="1" dirty="0" smtClean="0">
                                <a:latin typeface="Cambria Math"/>
                              </a:rPr>
                              <m:t>𝑐</m:t>
                            </m:r>
                            <m:r>
                              <a:rPr lang="en-US" b="0" i="1" baseline="-25000" dirty="0" smtClean="0">
                                <a:latin typeface="Cambria Math"/>
                              </a:rPr>
                              <m:t>𝑖</m:t>
                            </m:r>
                            <m:r>
                              <a:rPr lang="en-US" b="0" i="1" baseline="-25000" dirty="0" smtClean="0">
                                <a:latin typeface="Cambria Math"/>
                              </a:rPr>
                              <m:t>1</m:t>
                            </m:r>
                          </m:e>
                          <m:e>
                            <m:r>
                              <a:rPr lang="en-US" b="0" i="1" dirty="0" smtClean="0">
                                <a:latin typeface="Cambria Math"/>
                              </a:rPr>
                              <m:t>𝑐</m:t>
                            </m:r>
                            <m:r>
                              <a:rPr lang="en-US" b="0" i="1" baseline="-25000" dirty="0" smtClean="0">
                                <a:latin typeface="Cambria Math"/>
                              </a:rPr>
                              <m:t>𝑖</m:t>
                            </m:r>
                            <m:r>
                              <a:rPr lang="en-US" b="0" i="1" baseline="-25000" dirty="0" smtClean="0">
                                <a:latin typeface="Cambria Math"/>
                              </a:rPr>
                              <m:t>2</m:t>
                            </m:r>
                          </m:e>
                          <m:e>
                            <m:r>
                              <a:rPr lang="en-US" b="0" i="1" dirty="0" smtClean="0">
                                <a:latin typeface="Cambria Math"/>
                              </a:rPr>
                              <m:t>𝑐</m:t>
                            </m:r>
                            <m:r>
                              <a:rPr lang="en-US" b="0" i="1" baseline="-25000" dirty="0" smtClean="0">
                                <a:latin typeface="Cambria Math"/>
                              </a:rPr>
                              <m:t>𝑖</m:t>
                            </m:r>
                            <m:r>
                              <a:rPr lang="en-US" b="0" i="1" baseline="-25000" dirty="0" smtClean="0">
                                <a:latin typeface="Cambria Math"/>
                              </a:rPr>
                              <m:t>3</m:t>
                            </m:r>
                          </m:e>
                          <m:e>
                            <m:r>
                              <a:rPr lang="en-US" b="0" i="1" dirty="0" smtClean="0">
                                <a:latin typeface="Cambria Math"/>
                              </a:rPr>
                              <m:t>.</m:t>
                            </m:r>
                          </m:e>
                          <m:e>
                            <m:r>
                              <a:rPr lang="en-US" b="0" i="1" dirty="0" smtClean="0">
                                <a:latin typeface="Cambria Math"/>
                              </a:rPr>
                              <m:t>.</m:t>
                            </m:r>
                          </m:e>
                          <m:e>
                            <m:r>
                              <a:rPr lang="en-US" b="0" i="1" dirty="0" smtClean="0">
                                <a:latin typeface="Cambria Math"/>
                              </a:rPr>
                              <m:t>.</m:t>
                            </m:r>
                          </m:e>
                          <m:e>
                            <m:r>
                              <a:rPr lang="en-US" b="0" i="1" dirty="0" smtClean="0">
                                <a:latin typeface="Cambria Math"/>
                              </a:rPr>
                              <m:t>𝑐</m:t>
                            </m:r>
                            <m:r>
                              <a:rPr lang="en-US" b="0" i="1" baseline="-25000" dirty="0" smtClean="0">
                                <a:latin typeface="Cambria Math"/>
                              </a:rPr>
                              <m:t>𝑖𝑘</m:t>
                            </m:r>
                          </m:e>
                        </m:eqArr>
                      </m:e>
                    </m:d>
                  </m:oMath>
                </a14:m>
                <a:endParaRPr lang="en-US" dirty="0" smtClean="0"/>
              </a:p>
              <a:p>
                <a:endParaRPr lang="en-US" dirty="0"/>
              </a:p>
              <a:p>
                <a:pPr marL="285750" indent="-285750">
                  <a:buFont typeface="Arial" pitchFamily="34" charset="0"/>
                  <a:buChar char="•"/>
                </a:pPr>
                <a:endParaRPr lang="en-US" dirty="0" smtClean="0"/>
              </a:p>
              <a:p>
                <a:endParaRPr lang="en-US" dirty="0" smtClean="0"/>
              </a:p>
              <a:p>
                <a:endParaRPr lang="en-US" b="1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baseline="30000" dirty="0" smtClean="0"/>
              </a:p>
              <a:p>
                <a:endParaRPr lang="en-US" baseline="30000" dirty="0"/>
              </a:p>
              <a:p>
                <a:endParaRPr lang="en-US" baseline="30000" dirty="0" smtClean="0"/>
              </a:p>
              <a:p>
                <a:endParaRPr lang="en-US" baseline="30000" dirty="0"/>
              </a:p>
              <a:p>
                <a:endParaRPr lang="en-US" baseline="300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782" y="29308"/>
                <a:ext cx="8361218" cy="9241954"/>
              </a:xfrm>
              <a:prstGeom prst="rect">
                <a:avLst/>
              </a:prstGeom>
              <a:blipFill rotWithShape="1">
                <a:blip r:embed="rId2"/>
                <a:stretch>
                  <a:fillRect l="-656" t="-3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2062" y="5562599"/>
            <a:ext cx="1603116" cy="158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741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990598"/>
            <a:ext cx="78486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 smtClean="0"/>
              <a:t>THIS IS WHAT OUR AIM WAS…..</a:t>
            </a:r>
          </a:p>
          <a:p>
            <a:pPr algn="ctr"/>
            <a:r>
              <a:rPr lang="en-US" sz="7200" dirty="0" smtClean="0"/>
              <a:t>DIMENSION REDUCTION!!!!!</a:t>
            </a:r>
          </a:p>
          <a:p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2959769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1237</TotalTime>
  <Words>2185</Words>
  <Application>Microsoft Office PowerPoint</Application>
  <PresentationFormat>On-screen Show (4:3)</PresentationFormat>
  <Paragraphs>266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Flow</vt:lpstr>
      <vt:lpstr>Every point represents a face image in an N-dimensional space (We have shown it in 3D for visualization purpose)</vt:lpstr>
      <vt:lpstr>PowerPoint Presentation</vt:lpstr>
      <vt:lpstr>PowerPoint Presentation</vt:lpstr>
      <vt:lpstr>PowerPoint Presentation</vt:lpstr>
      <vt:lpstr>PowerPoint Presentation</vt:lpstr>
      <vt:lpstr>A rough representation of a subspace.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PCA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Eigenvectors and Eigenvalues:</vt:lpstr>
      <vt:lpstr>PCA in action (Finally!!!!) 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FEEDING THE NEURAL NETWORK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Vishal</dc:creator>
  <cp:lastModifiedBy>Vishal</cp:lastModifiedBy>
  <cp:revision>111</cp:revision>
  <dcterms:created xsi:type="dcterms:W3CDTF">2014-10-17T13:42:43Z</dcterms:created>
  <dcterms:modified xsi:type="dcterms:W3CDTF">2015-01-09T14:47:45Z</dcterms:modified>
</cp:coreProperties>
</file>